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Lst>
  <p:notesMasterIdLst>
    <p:notesMasterId r:id="rId19"/>
  </p:notesMasterIdLst>
  <p:sldIdLst>
    <p:sldId id="313" r:id="rId3"/>
    <p:sldId id="257" r:id="rId4"/>
    <p:sldId id="314" r:id="rId5"/>
    <p:sldId id="315" r:id="rId6"/>
    <p:sldId id="302" r:id="rId7"/>
    <p:sldId id="304" r:id="rId8"/>
    <p:sldId id="310" r:id="rId9"/>
    <p:sldId id="305" r:id="rId10"/>
    <p:sldId id="303" r:id="rId11"/>
    <p:sldId id="306" r:id="rId12"/>
    <p:sldId id="307" r:id="rId13"/>
    <p:sldId id="312" r:id="rId14"/>
    <p:sldId id="308" r:id="rId15"/>
    <p:sldId id="309" r:id="rId16"/>
    <p:sldId id="317" r:id="rId17"/>
    <p:sldId id="31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69004" autoAdjust="0"/>
  </p:normalViewPr>
  <p:slideViewPr>
    <p:cSldViewPr snapToGrid="0">
      <p:cViewPr varScale="1">
        <p:scale>
          <a:sx n="50" d="100"/>
          <a:sy n="50" d="100"/>
        </p:scale>
        <p:origin x="1500" y="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8/18/2017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fr-FR"/>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b="1" dirty="0"/>
              <a:t>Expériences négatives antérieures </a:t>
            </a:r>
            <a:r>
              <a:rPr lang="fr-FR"/>
              <a:t>– Si la personne a vécu des expériences négatives avec d'anciens intervenants et d'autres prestataires de services par le passé, il est probable qu'elle ne cherchera plus à recevoir des soins. </a:t>
            </a:r>
          </a:p>
          <a:p>
            <a:pPr lvl="0"/>
            <a:r>
              <a:rPr lang="fr-FR" b="1" dirty="0"/>
              <a:t>Manque de sensibilisation</a:t>
            </a:r>
            <a:r>
              <a:rPr lang="fr-FR"/>
              <a:t>  – Le manque de visibilité concernant les problèmes liés aux violences sexuelles ou violences conjugales que subissent les LGBTI peut entraîner un manque de sensibilisation, d'informations, d'éducation et de ressources.  </a:t>
            </a:r>
          </a:p>
          <a:p>
            <a:r>
              <a:rPr lang="fr-FR" b="1" dirty="0"/>
              <a:t>Manque de services spécialisés  </a:t>
            </a:r>
            <a:r>
              <a:rPr lang="fr-FR"/>
              <a:t>– Dans la plupart des zones de crise humanitaire, en particulier celles qui disposent de peu de ressources, dans les situations d'urgence ou dans les pays où être LGBTI constitue un délit, il est peu probable qu'il y ait des services spécialisés.  De ce fait, il est plus difficile pour les survivants de se sentir en sécurité et soutenus lorsqu'ils accèdent aux soins.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fr-FR"/>
          </a:p>
        </p:txBody>
      </p:sp>
    </p:spTree>
    <p:extLst>
      <p:ext uri="{BB962C8B-B14F-4D97-AF65-F5344CB8AC3E}">
        <p14:creationId xmlns:p14="http://schemas.microsoft.com/office/powerpoint/2010/main" val="53952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En tant qu'intervenant ou aidant, votre travail ne change pas lorsque vous travaillez avec des survivants LGBTI.  Vous devrez toujours écouter, vous montrer chaleureux, ne pas porter de jugement, faire preuve d'empathie et fournir des informations et un soutien à la personne.  Toutefois, il existe des moyens spécifiques de rendre votre soutien et vos services plus accueillants et sûrs pour un survivant LGBTI. </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Gérez vos sentiments vis-à-vis des survivants LGBTI.</a:t>
            </a:r>
            <a:r>
              <a:rPr lang="fr-FR" sz="1200" kern="1200" dirty="0">
                <a:solidFill>
                  <a:schemeClr val="tx1"/>
                </a:solidFill>
                <a:effectLst/>
                <a:latin typeface="+mn-lt"/>
              </a:rPr>
              <a:t>   Il vous sera difficile d'aider un survivant si vous n'avez pas réfléchi et pris conscience de vos propres opinions concernant les survivants LGBTI et les violences perpétrées contre les communautés LGBTI et au sein de celles-ci. Si vos croyances ou vos convictions vous empêchent de ne pas porter de jugement sur les survivants LGBTI, vous ne devriez probablement pas fournir de services directs aux survivants.  Les superviseurs devront également évaluer ce point avec le personnel.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Ne faites pas de suppositions quant à l'identité sexuelle ou l'orientation sexuelle d'un survivant.</a:t>
            </a:r>
            <a:r>
              <a:rPr lang="fr-FR" sz="1200" kern="1200" dirty="0">
                <a:solidFill>
                  <a:schemeClr val="tx1"/>
                </a:solidFill>
                <a:effectLst/>
                <a:latin typeface="+mn-lt"/>
              </a:rPr>
              <a:t> Les survivants LGBTI peuvent ne pas vous informer au début (ou jamais) de leur identité sexuelle, de leur orientation sexuelle ou de leur statut intersexué.  Il est très facile de faire des suppositions concernant le sexe ou l'hétérosexualité d'une personne sans aborder la question avec elle au préalable, par exemple en recommandant un groupe de soutien de femmes à un survivant ayant une voix féminine mais qui ne s'identifie pas comme femme.  Dans la mesure du possible, écoutez la personne et, en cas de doute, demandez-lui quelles seraient, selon elle, les ressources les plus à même de l'aider.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11</a:t>
            </a:fld>
            <a:endParaRPr lang="fr-FR"/>
          </a:p>
        </p:txBody>
      </p:sp>
    </p:spTree>
    <p:extLst>
      <p:ext uri="{BB962C8B-B14F-4D97-AF65-F5344CB8AC3E}">
        <p14:creationId xmlns:p14="http://schemas.microsoft.com/office/powerpoint/2010/main" val="70815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2400" b="1" dirty="0"/>
              <a:t>Posez des questions sans pour autant faire des suppositions sur le sexe de l'agresseur.</a:t>
            </a:r>
            <a:r>
              <a:rPr lang="fr-FR" sz="2400" dirty="0"/>
              <a:t>   En général, les survivants qui ont été agressés par une personne du même sexe ou identifiée comme étant LGBTI peuvent se sentir en danger ou avoir honte de parler de leur agression. Un survivant peut avoir l'impression de trahir sa communauté en le faisant. Ne faites pas de suppositions quant au sexe de l'agresseur avant que la victime ne vous en parle. Choisissez un langage qui laisse la question ouverte, et ne partez pas du principe que l'agresseur est un homme. Sachez que l'agression peut être commise par un inconnu, ou motivée par la haine ou les préjugés et commise par une personne du sexe opposé. N'insistez pas auprès du survivant pour qu'il divulgue tous les détails sur un agresseur qu'il ne connaît pas, y compris son sexe.  </a:t>
            </a:r>
          </a:p>
          <a:p>
            <a:endParaRPr lang="fr-FR" sz="2000" dirty="0"/>
          </a:p>
          <a:p>
            <a:r>
              <a:rPr lang="fr-FR" sz="2400" b="1" dirty="0"/>
              <a:t>Faites attention au langage que vous utilisez.  </a:t>
            </a:r>
            <a:r>
              <a:rPr lang="fr-FR" sz="2400" dirty="0"/>
              <a:t>L'utilisation des bons mots peut aider à établir une relation de confiance. À l'inverse, l'utilisation des mauvais mots peut aggraver une situation en établissant de nouvelles barrières entravant l'accès aux soins. Écoutez la personne. Si vous ne savez pas quels pronoms utiliser (pour un(e) survivant(e) ou sa/son/ses partenaire(s)), vous pouvez demander à la personne ce qu'elle préfère.   </a:t>
            </a:r>
            <a:endParaRPr lang="fr-FR" sz="2000" dirty="0"/>
          </a:p>
          <a:p>
            <a:r>
              <a:rPr lang="fr-FR" sz="2400" dirty="0"/>
              <a:t>Voici quelques suggestions : </a:t>
            </a:r>
            <a:endParaRPr lang="fr-FR" sz="2000" dirty="0"/>
          </a:p>
          <a:p>
            <a:pPr lvl="1"/>
            <a:r>
              <a:rPr lang="fr-FR"/>
              <a:t>Ne partez pas du principe que les personnes ont un partenaire du sexe opposé. Par exemple, au lieu de dire : « Avez-vous un petit ami ou êtes-vous mariée ? » Demandez : « Êtes-vous en couple ? » </a:t>
            </a:r>
            <a:endParaRPr lang="fr-FR" sz="1600" dirty="0"/>
          </a:p>
          <a:p>
            <a:pPr lvl="1"/>
            <a:r>
              <a:rPr lang="fr-FR"/>
              <a:t>Utilisez les termes que les personnes utilisent pour se décrire elles-mêmes et leur partenaire.  Par exemple, si une personne se décrit elle-même comme « gay », n'utilisez pas le terme « homosexuel ». Si une femme fait référence à sa « femme », alors dites « votre femme » lorsque vous faites référence à elle, et ne dites pas « votre amie ». </a:t>
            </a:r>
            <a:endParaRPr lang="fr-FR" sz="1600" dirty="0"/>
          </a:p>
          <a:p>
            <a:pPr lvl="1"/>
            <a:r>
              <a:rPr lang="fr-FR"/>
              <a:t>Il est également important d'utiliser les bons pronoms pour parler à la personne (par exemple, si vous proposez une orientation par téléphone ou en personne). Par exemple, la plupart des femmes transgenres souhaitent que vous disiez « elle » lorsque vous parlez d'elles. </a:t>
            </a:r>
          </a:p>
          <a:p>
            <a:pPr lvl="1"/>
            <a:endParaRPr lang="fr-FR" dirty="0"/>
          </a:p>
          <a:p>
            <a:pPr marL="128016" lvl="1" indent="0">
              <a:buNone/>
            </a:pPr>
            <a:r>
              <a:rPr lang="fr-FR" sz="1200" b="1" dirty="0"/>
              <a:t>Ne posez pas de questions inutiles.  </a:t>
            </a:r>
            <a:r>
              <a:rPr lang="fr-FR" sz="1200" dirty="0"/>
              <a:t>Avant de poser des questions personnelles, posez-vous d'abord la question : « Ma question est-elle nécessaire pour les soins de la personne, ou est-ce que je la pose par simple curiosité ? » Si c'est par simple curiosité, il n'est pas opportun de la poser. Au lieu de ça, réfléchissez aux points suivants : « Qu'est-ce que je sais ? Qu'ai-je besoin de savoir ? Comment puis-je demander les informations dont j'ai besoin de façon délicate ? »  Ce n'est pas aux survivants de vous renseigner sur les difficultés des LGBTI. </a:t>
            </a:r>
          </a:p>
          <a:p>
            <a:pPr marL="128016" lvl="1" indent="0">
              <a:buNone/>
            </a:pPr>
            <a:endParaRPr lang="fr-FR" sz="1600" dirty="0"/>
          </a:p>
          <a:p>
            <a:endParaRPr lang="fr-FR"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12</a:t>
            </a:fld>
            <a:endParaRPr lang="fr-FR"/>
          </a:p>
        </p:txBody>
      </p:sp>
    </p:spTree>
    <p:extLst>
      <p:ext uri="{BB962C8B-B14F-4D97-AF65-F5344CB8AC3E}">
        <p14:creationId xmlns:p14="http://schemas.microsoft.com/office/powerpoint/2010/main" val="1233315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Ne révélez pas l'orientation sexuelle du survivant aux autres membres du personnel, aux membres du groupe de soutien, </a:t>
            </a:r>
            <a:br/>
            <a:r>
              <a:rPr lang="fr-FR" sz="1200" b="1" kern="1200" dirty="0">
                <a:solidFill>
                  <a:schemeClr val="tx1"/>
                </a:solidFill>
                <a:effectLst/>
                <a:latin typeface="+mn-lt"/>
              </a:rPr>
              <a:t>etc.</a:t>
            </a:r>
            <a:r>
              <a:rPr lang="fr-FR" sz="1200" kern="1200" dirty="0">
                <a:solidFill>
                  <a:schemeClr val="tx1"/>
                </a:solidFill>
                <a:effectLst/>
                <a:latin typeface="+mn-lt"/>
              </a:rPr>
              <a:t> C'est au survivant de décider quand il souhaite révéler aux autres son orientation sexuelle et/ou son identité sexuelle, et à qui il souhaite en parler. Demandez la permission du survivant avant de parler à un autre membre du personnel, ce que vous devez faire uniquement s'il apparaît clairement que cela est pertinent pour les soins et le soutien du survivant.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Rassurez le survivant en lui disant que ses réactions sont normales</a:t>
            </a:r>
            <a:r>
              <a:rPr lang="fr-FR" sz="1200" kern="1200" dirty="0">
                <a:solidFill>
                  <a:schemeClr val="tx1"/>
                </a:solidFill>
                <a:effectLst/>
                <a:latin typeface="+mn-lt"/>
              </a:rPr>
              <a:t>. Faites-lui savoir que ses réponses et ses sentiments sont naturels. De nombreux survivants ont peur et se sentent seuls, en se demandant si c'est normal. Ne réagissez pas en étant surpris ou choqués lorsque vous apprenez que l'agresseur était du même sexe. Au lieu de ça, donnez au survivant l'assurance que vous le soutiendrez et que vous êtes en mesure d'écouter et de comprendre son histoire.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Soutenez le survivant.</a:t>
            </a:r>
            <a:r>
              <a:rPr lang="fr-FR" sz="1200" kern="1200" dirty="0">
                <a:solidFill>
                  <a:schemeClr val="tx1"/>
                </a:solidFill>
                <a:effectLst/>
                <a:latin typeface="+mn-lt"/>
              </a:rPr>
              <a:t>  Tout comme avec les survivantes de VBG, votre soutien peut constituer le seul refuge dans lequel la personne peut commencer à guérir. Laissez-le prendre l'initiative, et ne le pressez pas pour obtenir des détails s'il semble hésiter à les donner ou s'y refuse. Offrez un soutien et, si l'agression a eu lieu dans le cadre d'une relation intime, discutez d'un plan visant à assurer sa sécurité. Si cela est possible et approprié dans votre contexte, aidez le survivant à localiser les services qui sont destinés aux personnes LGBTI ou qui les accueillent. Si l'agression est motivée par la haine ou les préjugés, aidez le survivant à bénéficier d'une protection ou à signaler l'incident si cela est dans son intérêt, mais ne le poussez pas à le faire.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Ne portez pas de jugement sur l'histoire ou la réaction du survivant. Le survivant a pris la meilleure décision, étant donné les circonstances de sa situation. Ne dites jamais ce que vous auriez fait dans la même situation ou quels sont, selon vous, les meilleurs choix ou comment il « aurait pu empêcher que l'agression se produise ». Cela n'est pas utile et ne lui confère aucun moyen d'action.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13</a:t>
            </a:fld>
            <a:endParaRPr lang="fr-FR"/>
          </a:p>
        </p:txBody>
      </p:sp>
    </p:spTree>
    <p:extLst>
      <p:ext uri="{BB962C8B-B14F-4D97-AF65-F5344CB8AC3E}">
        <p14:creationId xmlns:p14="http://schemas.microsoft.com/office/powerpoint/2010/main" val="696639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rPr>
              <a:t>La sécurité sera un élément clé pour les survivants LGBTI, en particulier dans les contextes où il existe des lois condamnant l'homosexualité et la non-conformité de genre. Même dans les pays où il n'est pas illégal de s'identifier comme LGBTI, les normes sociales défavorables peuvent faire qu'il est dangereux pour la personne que son statut soit connu au sein de la communauté.   Outre les conseils sur l'évaluation et l'élaboration du plan de sécurité fournis dans les directives relatives à la gestion des cas de VBG, vous chercherez à prendre en compte les éléments suivants dans le cadre de l'élaboration du plan visant à assurer la sécurité des survivants LGBTI.</a:t>
            </a:r>
          </a:p>
          <a:p>
            <a:r>
              <a:rPr lang="fr-FR" sz="1200" kern="1200" dirty="0">
                <a:solidFill>
                  <a:schemeClr val="tx1"/>
                </a:solidFill>
                <a:effectLst/>
                <a:latin typeface="+mn-lt"/>
              </a:rPr>
              <a:t> </a:t>
            </a:r>
          </a:p>
          <a:p>
            <a:pPr lvl="0"/>
            <a:r>
              <a:rPr lang="fr-FR" sz="1200" kern="1200" dirty="0">
                <a:solidFill>
                  <a:schemeClr val="tx1"/>
                </a:solidFill>
                <a:effectLst/>
                <a:latin typeface="+mn-lt"/>
              </a:rPr>
              <a:t>Dans de nombreux contextes, les personnes LGBTI sont peu susceptibles de recevoir un soutien positif de la police et des autres services de protection en raison de l'homophobie, de la biphobie et de la transphobie ambiantes, et en cas d'agression motivée par la haine ou les préjugés, ces acteurs peuvent même être les agresseurs.   Veillez à examiner en détail les expériences passées et actuelles du survivant avec la police et les autres autorités, ainsi que les risques pour sa sécurité avant que vous et le survivant ne les incluiez dans le plan visant à assurer sa sécurité. </a:t>
            </a: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En raison de la stigmatisation associée au fait qu'elle s'identifie comme LGBTI, il se peut que la personne ne dispose pas d'un réseau de soutien et soit déjà isolée.  Il peut être difficile pour la personne de venir avec des personnes en qui elle peut avoir confiance et vers lesquelles elle peut se tourner pour être en sécurité.  </a:t>
            </a: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Les personnes qui s'identifient comme LGBTI peuvent être fortement exposées au risque de suicide, en particulier si elles ont été ostracisées par leur famille et leur communauté et qu'elles sont isolées.  Cela ne signifie pas que vous devez partir du principe qu'un survivant LGBTI est suicidaire, mais vous devez faire très attention aux signes d'avertissement et, comme pour tout survivant, prendre les expressions des pensées suicidaires au sérieux.  </a:t>
            </a: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Il est également important de se rappeler que l'intégrité des espaces réservés aux femmes est primordiale. Travailler avec des femmes transgenres peut signifier avoir affaire à une personne qui s'identifie comme femme mais qui ressemble à un homme aux yeux des autres lorsqu'elle vient dans un centre pour femmes. Si nécessaire, travaillez avec votre superviseur pour gérer cette situation et trouver un moyen de fournir des services qui ne compromettent pas l'intégrité d'un espace réservé aux femmes. </a:t>
            </a:r>
            <a:endParaRPr lang="fr-FR" sz="1200" kern="1200" dirty="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fr-FR"/>
          </a:p>
        </p:txBody>
      </p:sp>
    </p:spTree>
    <p:extLst>
      <p:ext uri="{BB962C8B-B14F-4D97-AF65-F5344CB8AC3E}">
        <p14:creationId xmlns:p14="http://schemas.microsoft.com/office/powerpoint/2010/main" val="3640618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**Répartissez-vous en petits groupes de 3 ou 4 personnes.</a:t>
            </a:r>
          </a:p>
          <a:p>
            <a:endParaRPr lang="fr-FR"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Distribuez le document 17A.1 qui présente deux études de cas sur les survivants LGBTI.  Rappelez-vous que les études de cas devront peut-être être adaptées en fonction de votre contexte.   </a:t>
            </a:r>
          </a:p>
          <a:p>
            <a:endParaRPr lang="fr-FR" b="1" baseline="0" dirty="0"/>
          </a:p>
          <a:p>
            <a:r>
              <a:rPr lang="fr-FR" b="1" baseline="0" dirty="0"/>
              <a:t>Attribuez à la moitié des groupes l'étude de cas 1, et à l'autre moitié l'étude de cas 2.  Demandez-leur de lire l'étude de cas et de discuter des différentes questions.  Après 5 à 10 minutes, demandez aux participants de rejoindre l'ensemble du groupe, et invitez les groupes qui ont discuté de l'étude de cas 1 de partager les points clés de leur discussion.  Demandez aux participants qui n'ont pas reçu l'étude de cas 1 de proposer des idées, de faire des commentaires, etc. Recommencez le processus pour l'étude de cas 2. **</a:t>
            </a:r>
          </a:p>
          <a:p>
            <a:endParaRPr lang="fr-FR" b="1" baseline="0"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fr-FR" b="1" dirty="0"/>
              <a:t>**Examinez les points clés de la session.**</a:t>
            </a:r>
          </a:p>
          <a:p>
            <a:pPr eaLnBrk="1" hangingPunct="1">
              <a:spcBef>
                <a:spcPct val="0"/>
              </a:spcBef>
              <a:defRPr/>
            </a:pPr>
            <a:endParaRPr lang="fr-FR" dirty="0"/>
          </a:p>
          <a:p>
            <a:pPr eaLnBrk="1" hangingPunct="1">
              <a:spcBef>
                <a:spcPct val="0"/>
              </a:spcBef>
              <a:defRPr/>
            </a:pPr>
            <a:r>
              <a:rPr lang="fr-FR"/>
              <a:t>Merci de votre attention. Avant de terminer, j'aimerais vous laisser la parole pour que vous puissiez me poser vos questions et me faire part de vos doutes et de vos réflexions. </a:t>
            </a:r>
          </a:p>
          <a:p>
            <a:pPr eaLnBrk="1" hangingPunct="1">
              <a:spcBef>
                <a:spcPct val="0"/>
              </a:spcBef>
              <a:defRPr/>
            </a:pPr>
            <a:endParaRPr lang="fr-FR" dirty="0"/>
          </a:p>
          <a:p>
            <a:pPr eaLnBrk="1" fontAlgn="auto" hangingPunct="1">
              <a:spcBef>
                <a:spcPts val="0"/>
              </a:spcBef>
              <a:spcAft>
                <a:spcPts val="0"/>
              </a:spcAft>
              <a:defRPr/>
            </a:pPr>
            <a:r>
              <a:rPr lang="fr-FR"/>
              <a:t>*</a:t>
            </a:r>
            <a:r>
              <a:rPr lang="fr-FR" b="1" dirty="0"/>
              <a:t>Posez des questions si nécessaire : </a:t>
            </a:r>
          </a:p>
          <a:p>
            <a:pPr eaLnBrk="1" fontAlgn="auto" hangingPunct="1">
              <a:spcBef>
                <a:spcPts val="0"/>
              </a:spcBef>
              <a:spcAft>
                <a:spcPts val="0"/>
              </a:spcAft>
              <a:defRPr/>
            </a:pPr>
            <a:endParaRPr lang="fr-FR" dirty="0"/>
          </a:p>
          <a:p>
            <a:pPr eaLnBrk="1" fontAlgn="auto" hangingPunct="1">
              <a:spcBef>
                <a:spcPts val="0"/>
              </a:spcBef>
              <a:spcAft>
                <a:spcPts val="0"/>
              </a:spcAft>
              <a:defRPr/>
            </a:pPr>
            <a:r>
              <a:rPr lang="fr-FR"/>
              <a:t>-   Qu'avez-vous pensé de cette session ? </a:t>
            </a:r>
          </a:p>
          <a:p>
            <a:pPr marL="171450" indent="-171450" eaLnBrk="1" fontAlgn="auto" hangingPunct="1">
              <a:spcBef>
                <a:spcPts val="0"/>
              </a:spcBef>
              <a:spcAft>
                <a:spcPts val="0"/>
              </a:spcAft>
              <a:buFontTx/>
              <a:buChar char="-"/>
              <a:defRPr/>
            </a:pPr>
            <a:r>
              <a:rPr lang="fr-FR"/>
              <a:t>Qu'est-ce que vous avez trouvé facile ? Qu'est-ce que vous avez trouvé difficile ? </a:t>
            </a:r>
          </a:p>
          <a:p>
            <a:pPr marL="171450" indent="-171450" eaLnBrk="1" fontAlgn="auto" hangingPunct="1">
              <a:spcBef>
                <a:spcPts val="0"/>
              </a:spcBef>
              <a:spcAft>
                <a:spcPts val="0"/>
              </a:spcAft>
              <a:buFontTx/>
              <a:buChar char="-"/>
              <a:defRPr/>
            </a:pPr>
            <a:r>
              <a:rPr lang="fr-FR"/>
              <a:t>De quoi avez-vous besoin pour continuer d'y penser plus tard ?</a:t>
            </a:r>
          </a:p>
          <a:p>
            <a:pPr eaLnBrk="1" hangingPunct="1">
              <a:spcBef>
                <a:spcPct val="0"/>
              </a:spcBef>
              <a:defRPr/>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332ADD6D-7969-4A5D-883C-C428409FDD5A}" type="slidenum">
              <a:rPr lang="en-US">
                <a:solidFill>
                  <a:prstClr val="black"/>
                </a:solidFill>
              </a:rPr>
              <a:pPr/>
              <a:t>16</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Vue d'ensemble – Module 17A : Gestion des cas de VBG concernant les survivants lesbiennes, gays, bisexuels, transgenres et intersexués (LGBTI)</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différents termes et définitions concernant l'identité LGBTI.  </a:t>
            </a:r>
          </a:p>
          <a:p>
            <a:pPr marL="171450" lvl="0" indent="-171450">
              <a:buFont typeface="Arial" charset="0"/>
              <a:buChar char="•"/>
            </a:pPr>
            <a:r>
              <a:rPr lang="fr-FR" sz="1200" kern="1200" dirty="0">
                <a:solidFill>
                  <a:schemeClr val="tx1"/>
                </a:solidFill>
                <a:effectLst/>
                <a:latin typeface="+mn-lt"/>
              </a:rPr>
              <a:t>Identifier les différents obstacles entravant l'accès aux soins des survivants LGBTI. </a:t>
            </a:r>
          </a:p>
          <a:p>
            <a:pPr marL="171450" lvl="0" indent="-171450">
              <a:buFont typeface="Arial" charset="0"/>
              <a:buChar char="•"/>
            </a:pPr>
            <a:r>
              <a:rPr lang="fr-FR" sz="1200" kern="1200" dirty="0">
                <a:solidFill>
                  <a:schemeClr val="tx1"/>
                </a:solidFill>
                <a:effectLst/>
                <a:latin typeface="+mn-lt"/>
              </a:rPr>
              <a:t>Fournir des services en toute sécurité, en faisant preuve de compréhension et en apportant un soutien.</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1 heure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0" lvl="0" indent="0">
              <a:buFont typeface="Arial" charset="0"/>
              <a:buNone/>
            </a:pPr>
            <a:r>
              <a:rPr lang="fr-FR" sz="1200" kern="1200" dirty="0">
                <a:solidFill>
                  <a:schemeClr val="tx1"/>
                </a:solidFill>
                <a:effectLst/>
                <a:latin typeface="+mn-lt"/>
              </a:rPr>
              <a:t>Paperboard et marqueurs</a:t>
            </a:r>
          </a:p>
          <a:p>
            <a:pPr marL="0" lvl="0" indent="0">
              <a:buFont typeface="Arial" charset="0"/>
              <a:buNone/>
            </a:pPr>
            <a:r>
              <a:rPr lang="fr-FR" sz="1200" kern="1200" dirty="0">
                <a:solidFill>
                  <a:schemeClr val="tx1"/>
                </a:solidFill>
                <a:effectLst/>
                <a:latin typeface="+mn-lt"/>
              </a:rPr>
              <a:t>Document 17A.1 – Activité récapitulative </a:t>
            </a:r>
            <a:endParaRPr lang="fr-FR" sz="1200" kern="1200" dirty="0">
              <a:solidFill>
                <a:schemeClr val="tx1"/>
              </a:solidFill>
              <a:effectLst/>
              <a:latin typeface="+mn-lt"/>
              <a:ea typeface="+mn-ea"/>
              <a:cs typeface="+mn-cs"/>
            </a:endParaRPr>
          </a:p>
          <a:p>
            <a:pPr marL="0" indent="0">
              <a:buFont typeface="Arial" charset="0"/>
              <a:buNone/>
            </a:pPr>
            <a:r>
              <a:rPr lang="fr-FR"/>
              <a:t> </a:t>
            </a:r>
            <a:r>
              <a:rPr lang="fr-FR" sz="1200" kern="1200" dirty="0">
                <a:solidFill>
                  <a:schemeClr val="tx1"/>
                </a:solidFill>
                <a:effectLst/>
                <a:latin typeface="+mn-lt"/>
              </a:rPr>
              <a:t> </a:t>
            </a: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5 minutes – Objectifs et Introduction (1-5)</a:t>
            </a:r>
          </a:p>
          <a:p>
            <a:r>
              <a:rPr lang="fr-FR" sz="1200" kern="1200" dirty="0">
                <a:solidFill>
                  <a:schemeClr val="tx1"/>
                </a:solidFill>
                <a:effectLst/>
                <a:latin typeface="+mn-lt"/>
              </a:rPr>
              <a:t>10 minutes – Activité Travailler avec les survivants LGBTI (6)</a:t>
            </a:r>
          </a:p>
          <a:p>
            <a:r>
              <a:rPr lang="fr-FR" sz="1200" kern="1200" dirty="0">
                <a:solidFill>
                  <a:schemeClr val="tx1"/>
                </a:solidFill>
                <a:effectLst/>
                <a:latin typeface="+mn-lt"/>
              </a:rPr>
              <a:t>10 minutes – Obstacles aux soins (7-9)</a:t>
            </a:r>
          </a:p>
          <a:p>
            <a:r>
              <a:rPr lang="fr-FR" sz="1200" kern="1200" dirty="0">
                <a:solidFill>
                  <a:schemeClr val="tx1"/>
                </a:solidFill>
                <a:effectLst/>
                <a:latin typeface="+mn-lt"/>
              </a:rPr>
              <a:t>15 minutes – Soins et soutien (10-13)</a:t>
            </a:r>
          </a:p>
          <a:p>
            <a:r>
              <a:rPr lang="fr-FR" sz="1200" kern="1200" baseline="0" dirty="0">
                <a:solidFill>
                  <a:schemeClr val="tx1"/>
                </a:solidFill>
                <a:effectLst/>
                <a:latin typeface="+mn-lt"/>
              </a:rPr>
              <a:t>20 minutes – Activité récapitulative et </a:t>
            </a:r>
            <a:r>
              <a:rPr lang="fr-FR" sz="1200" kern="1200" dirty="0">
                <a:solidFill>
                  <a:schemeClr val="tx1"/>
                </a:solidFill>
                <a:effectLst/>
                <a:latin typeface="+mn-lt"/>
              </a:rPr>
              <a:t>conclusion (14-15)</a:t>
            </a: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problèmes des LGBTI peuvent être délicats et il peut être difficile d'en parler dans certains contextes. Si vous ne vous sentez pas à l'aise avec ce sujet, vous devrez peut-être trouver d'autres ressources de soutien, comme un autre formateur plus spécialisé pour vous aider. </a:t>
            </a:r>
          </a:p>
          <a:p>
            <a:r>
              <a:rPr lang="fr-FR" sz="1200" kern="1200" dirty="0">
                <a:solidFill>
                  <a:schemeClr val="tx1"/>
                </a:solidFill>
                <a:effectLst/>
                <a:latin typeface="+mn-lt"/>
              </a:rPr>
              <a:t>Lorsque vous discutez avec des participants sur la façon de fournir des services aux femmes transgenres (c'est-à-dire des personnes qui peuvent ressembler physiquement à des hommes mais qui s'identifient comme des femmes), il est également important de garder à l'esprit la sécurité des survivantes et l'intégrité des espaces réservés aux femmes. Les femmes qui ont été victimes de violences perpetrées par des hommes peuvent ne pas se sentir en sécurité dans un espace où se trouvent des survivantes qui ont des traits masculins, et il est donc essentiel de discuter de la façon dont les services seront fournis d'une manière à même de garantir la sécurité de tous.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connaître les difficultés rencontrées par les LGBTI, en particulier dans le contexte local, y compris les lois relatives à l'orientation sexuelle et à l'identité sexuelle. </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personnes lesbiennes, gays, bisexuelles, transgenres et intersexuées peuvent être tout particulièrement exposées à la violence basée sur le genre dans de nombreux contextes. </a:t>
            </a:r>
          </a:p>
          <a:p>
            <a:pPr marL="171450" lvl="0" indent="-171450">
              <a:buFont typeface="Arial" charset="0"/>
              <a:buChar char="•"/>
            </a:pPr>
            <a:r>
              <a:rPr lang="fr-FR" sz="1200" kern="1200" dirty="0">
                <a:solidFill>
                  <a:schemeClr val="tx1"/>
                </a:solidFill>
                <a:effectLst/>
                <a:latin typeface="+mn-lt"/>
              </a:rPr>
              <a:t>Les services doivent être fournis en soutenant les survivants et sans porter de jugement. Comme pour les autres survivants, ne partez pas du principe que vous comprenez ce qu'ils veulent, ce dont ils ont besoin et ce qu'ils devraient faire. Travaillez avec eux pour comprendre leurs besoins et leurs priorités. </a:t>
            </a:r>
          </a:p>
          <a:p>
            <a:pPr marL="171450" lvl="0" indent="-171450">
              <a:buFont typeface="Arial" charset="0"/>
              <a:buChar char="•"/>
            </a:pPr>
            <a:r>
              <a:rPr lang="fr-FR" sz="1200" kern="1200" dirty="0">
                <a:solidFill>
                  <a:schemeClr val="tx1"/>
                </a:solidFill>
                <a:effectLst/>
                <a:latin typeface="+mn-lt"/>
              </a:rPr>
              <a:t>La sécurité des survivants (LGBTI et autres) est primordiale. Il est essentiel de trouver un moyen de fournir des services sûrs et confidentiels pour tous. </a:t>
            </a:r>
          </a:p>
          <a:p>
            <a:endParaRPr lang="fr-FR" dirty="0"/>
          </a:p>
          <a:p>
            <a:endParaRPr lang="fr-FR"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2</a:t>
            </a:fld>
            <a:endParaRPr lang="fr-FR"/>
          </a:p>
        </p:txBody>
      </p:sp>
    </p:spTree>
    <p:extLst>
      <p:ext uri="{BB962C8B-B14F-4D97-AF65-F5344CB8AC3E}">
        <p14:creationId xmlns:p14="http://schemas.microsoft.com/office/powerpoint/2010/main" val="1780132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r>
              <a:rPr lang="fr-FR"/>
              <a:t>Pendant cette formation, nous allons nous intéresser au travail avec les survivants qui s'identifient comme lesbiennes, gays, bisexuels, transgenres et intersexués. Nos objectifs sont les suivants : </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a:t>Comprendre les différents termes et définitions concernant l'identité LGBTI.</a:t>
            </a:r>
          </a:p>
          <a:p>
            <a:r>
              <a:rPr lang="fr-FR"/>
              <a:t>Identifier les différents obstacles entravant l'accès aux soins des survivants LGBTI. </a:t>
            </a:r>
          </a:p>
          <a:p>
            <a:r>
              <a:rPr lang="fr-FR"/>
              <a:t>Être capable de fournir des services en toute sécurité, en faisant preuve de compréhension et en apportant un soutien. </a:t>
            </a:r>
            <a:endParaRPr lang="fr-FR" dirty="0"/>
          </a:p>
          <a:p>
            <a:pPr eaLnBrk="1" fontAlgn="auto" hangingPunct="1">
              <a:spcBef>
                <a:spcPts val="0"/>
              </a:spcBef>
              <a:spcAft>
                <a:spcPts val="0"/>
              </a:spcAft>
              <a:defRPr/>
            </a:pPr>
            <a:endParaRPr lang="fr-FR" dirty="0">
              <a:ea typeface="+mn-ea"/>
              <a:cs typeface="+mn-cs"/>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9E462B72-A880-4356-96EC-3A93DA997E99}" type="slidenum">
              <a:rPr lang="en-US"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b="1" kern="1200" baseline="0" dirty="0">
                <a:solidFill>
                  <a:schemeClr val="tx1"/>
                </a:solidFill>
                <a:latin typeface="+mn-lt"/>
              </a:rPr>
              <a:t>Présentation.</a:t>
            </a:r>
            <a:r>
              <a:rPr lang="fr-FR" sz="1200" kern="1200" baseline="0" dirty="0">
                <a:solidFill>
                  <a:schemeClr val="tx1"/>
                </a:solidFill>
                <a:latin typeface="+mn-lt"/>
              </a:rPr>
              <a:t>  Dans de nombreuses sociétés, les personnes qui s'identifient comme lesbiennes, gays, bisexuels, transgenres et intersexués (LGBTI) risquent d'être victimes de persécutions, de discrimination et de violences en raison de leur orientation sexuelle, de leur identité sexuelle ou de leur expression sexuelle réelles ou perçues. L'UNHCR a</a:t>
            </a:r>
          </a:p>
          <a:p>
            <a:r>
              <a:rPr lang="fr-FR" sz="1200" kern="1200" baseline="0" dirty="0">
                <a:solidFill>
                  <a:schemeClr val="tx1"/>
                </a:solidFill>
                <a:latin typeface="+mn-lt"/>
              </a:rPr>
              <a:t>conclu que dans les situations de réfugiés, les réfugiés LGBTI sont fréquemment confrontés à des difficultés, des persécutions et des risques supplémentaires. Souvent, les personnes LGBTI sont particulièrement visées dans leur pays d'origine en raison de leur orientation sexuelle et de leur identité sexuelle. Une fois dans les camps de réfugiés, les réfugiés LGBTI peuvent se retrouver parmi les personnes les plus isolées et les plus marginalisées du camp en raison de leur peur d'être ostracisés et qu'on leur fasse du mal. Ils peuvent être exposés aux violences sexuelles motivées en particulier par la haine ou les préjugés. Ils peuvent également être exposés aux</a:t>
            </a:r>
          </a:p>
          <a:p>
            <a:r>
              <a:rPr lang="fr-FR" sz="1200" kern="1200" baseline="0" dirty="0">
                <a:solidFill>
                  <a:schemeClr val="tx1"/>
                </a:solidFill>
                <a:latin typeface="+mn-lt"/>
              </a:rPr>
              <a:t>violences sexuelles et/ou violences conjugales. </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Bien comprendre les définitions et termes courants est une première étape importante pour pouvoir fournir des services de soutien aux personnes qui s'identifient comme LGBTI.   Il n'existe pas de définition parfaite de ce que sont les LGBTI, mais certaines définitions sont communément admises, de même que les termes suivants.</a:t>
            </a:r>
          </a:p>
          <a:p>
            <a:endParaRPr lang="fr-FR" sz="1100" b="1" kern="1200" dirty="0">
              <a:solidFill>
                <a:schemeClr val="tx1"/>
              </a:solidFill>
              <a:effectLst/>
              <a:latin typeface="+mn-lt"/>
              <a:ea typeface="+mn-ea"/>
              <a:cs typeface="+mn-cs"/>
            </a:endParaRPr>
          </a:p>
          <a:p>
            <a:r>
              <a:rPr lang="fr-FR" sz="1200" b="1" kern="1200" dirty="0">
                <a:solidFill>
                  <a:schemeClr val="tx1"/>
                </a:solidFill>
                <a:effectLst/>
                <a:latin typeface="+mn-lt"/>
              </a:rPr>
              <a:t>Il est important de comprendre les concepts d'orientation sexuelle et d'identité sexuelle.   Tout le monde a une orientation sexuelle et une identité sexuelle. Toutefois, l'orientation sexuelle et l'identité sexuelle sont deux choses différentes. </a:t>
            </a:r>
          </a:p>
          <a:p>
            <a:endParaRPr lang="fr-FR" sz="1100" kern="1200" dirty="0">
              <a:solidFill>
                <a:schemeClr val="tx1"/>
              </a:solidFill>
              <a:effectLst/>
              <a:latin typeface="+mn-lt"/>
              <a:ea typeface="+mn-ea"/>
              <a:cs typeface="+mn-cs"/>
            </a:endParaRPr>
          </a:p>
          <a:p>
            <a:r>
              <a:rPr lang="fr-FR" sz="1200" b="1" kern="1200" dirty="0">
                <a:solidFill>
                  <a:schemeClr val="tx1"/>
                </a:solidFill>
                <a:effectLst/>
                <a:latin typeface="+mn-lt"/>
              </a:rPr>
              <a:t>L'orientation sexuelle</a:t>
            </a:r>
            <a:r>
              <a:rPr lang="fr-FR" sz="1200" kern="1200" dirty="0">
                <a:solidFill>
                  <a:schemeClr val="tx1"/>
                </a:solidFill>
                <a:effectLst/>
                <a:latin typeface="+mn-lt"/>
              </a:rPr>
              <a:t> indique l'attirance sexuelle et romantique d'une personne. Les mots courants pour décrire l'orientation sexuelle sont : </a:t>
            </a:r>
            <a:endParaRPr lang="fr-FR" sz="1100" kern="1200" dirty="0">
              <a:solidFill>
                <a:schemeClr val="tx1"/>
              </a:solidFill>
              <a:effectLst/>
              <a:latin typeface="+mn-lt"/>
              <a:ea typeface="+mn-ea"/>
              <a:cs typeface="+mn-cs"/>
            </a:endParaRPr>
          </a:p>
          <a:p>
            <a:pPr lvl="0"/>
            <a:r>
              <a:rPr lang="fr-FR" sz="1200" b="1" kern="1200" dirty="0">
                <a:solidFill>
                  <a:schemeClr val="tx1"/>
                </a:solidFill>
                <a:effectLst/>
                <a:latin typeface="+mn-lt"/>
              </a:rPr>
              <a:t>Hétérosexuel</a:t>
            </a:r>
            <a:r>
              <a:rPr lang="fr-FR" sz="1200" kern="1200" dirty="0">
                <a:solidFill>
                  <a:schemeClr val="tx1"/>
                </a:solidFill>
                <a:effectLst/>
                <a:latin typeface="+mn-lt"/>
              </a:rPr>
              <a:t>, qui décrit une personne attirée par les personnes du sexe opposé. Par exemple, un homme attiré par les femmes ou une femme attirée par les hommes.  </a:t>
            </a:r>
            <a:endParaRPr lang="fr-FR" sz="1100" kern="1200" dirty="0">
              <a:solidFill>
                <a:schemeClr val="tx1"/>
              </a:solidFill>
              <a:effectLst/>
              <a:latin typeface="+mn-lt"/>
              <a:ea typeface="+mn-ea"/>
              <a:cs typeface="+mn-cs"/>
            </a:endParaRPr>
          </a:p>
          <a:p>
            <a:pPr lvl="0"/>
            <a:r>
              <a:rPr lang="fr-FR" sz="1200" b="1" kern="1200" dirty="0">
                <a:solidFill>
                  <a:schemeClr val="tx1"/>
                </a:solidFill>
                <a:effectLst/>
                <a:latin typeface="+mn-lt"/>
              </a:rPr>
              <a:t>Homosexuel ou gay</a:t>
            </a:r>
            <a:r>
              <a:rPr lang="fr-FR" sz="1200" kern="1200" dirty="0">
                <a:solidFill>
                  <a:schemeClr val="tx1"/>
                </a:solidFill>
                <a:effectLst/>
                <a:latin typeface="+mn-lt"/>
              </a:rPr>
              <a:t>, décrivant une personne attirée par les personnes du même sexe. </a:t>
            </a:r>
            <a:endParaRPr lang="fr-FR" sz="1100" kern="1200" dirty="0">
              <a:solidFill>
                <a:schemeClr val="tx1"/>
              </a:solidFill>
              <a:effectLst/>
              <a:latin typeface="+mn-lt"/>
              <a:ea typeface="+mn-ea"/>
              <a:cs typeface="+mn-cs"/>
            </a:endParaRPr>
          </a:p>
          <a:p>
            <a:pPr lvl="1"/>
            <a:r>
              <a:rPr lang="fr-FR" sz="1200" b="1" kern="1200" dirty="0">
                <a:solidFill>
                  <a:schemeClr val="tx1"/>
                </a:solidFill>
                <a:effectLst/>
                <a:latin typeface="+mn-lt"/>
              </a:rPr>
              <a:t>Gay</a:t>
            </a:r>
            <a:r>
              <a:rPr lang="fr-FR" sz="1200" kern="1200" dirty="0">
                <a:solidFill>
                  <a:schemeClr val="tx1"/>
                </a:solidFill>
                <a:effectLst/>
                <a:latin typeface="+mn-lt"/>
              </a:rPr>
              <a:t>, un terme généralement utilisé pour désigner les hommes attirés par les hommes.</a:t>
            </a:r>
            <a:endParaRPr lang="fr-FR" sz="1100" kern="1200" dirty="0">
              <a:solidFill>
                <a:schemeClr val="tx1"/>
              </a:solidFill>
              <a:effectLst/>
              <a:latin typeface="+mn-lt"/>
              <a:ea typeface="+mn-ea"/>
              <a:cs typeface="+mn-cs"/>
            </a:endParaRPr>
          </a:p>
          <a:p>
            <a:pPr lvl="1"/>
            <a:r>
              <a:rPr lang="fr-FR" sz="1200" b="1" kern="1200" dirty="0">
                <a:solidFill>
                  <a:schemeClr val="tx1"/>
                </a:solidFill>
                <a:effectLst/>
                <a:latin typeface="+mn-lt"/>
              </a:rPr>
              <a:t>Lesbienne</a:t>
            </a:r>
            <a:r>
              <a:rPr lang="fr-FR" sz="1200" kern="1200" dirty="0">
                <a:solidFill>
                  <a:schemeClr val="tx1"/>
                </a:solidFill>
                <a:effectLst/>
                <a:latin typeface="+mn-lt"/>
              </a:rPr>
              <a:t>, un terme décrivant une femme qui est attirée par d'autres femmes.  </a:t>
            </a:r>
            <a:endParaRPr lang="fr-FR" sz="1100" kern="1200" dirty="0">
              <a:solidFill>
                <a:schemeClr val="tx1"/>
              </a:solidFill>
              <a:effectLst/>
              <a:latin typeface="+mn-lt"/>
              <a:ea typeface="+mn-ea"/>
              <a:cs typeface="+mn-cs"/>
            </a:endParaRPr>
          </a:p>
          <a:p>
            <a:pPr lvl="0"/>
            <a:r>
              <a:rPr lang="fr-FR" sz="1200" b="1" kern="1200" dirty="0">
                <a:solidFill>
                  <a:schemeClr val="tx1"/>
                </a:solidFill>
                <a:effectLst/>
                <a:latin typeface="+mn-lt"/>
              </a:rPr>
              <a:t>Bisexuel</a:t>
            </a:r>
            <a:r>
              <a:rPr lang="fr-FR" sz="1200" kern="1200" dirty="0">
                <a:solidFill>
                  <a:schemeClr val="tx1"/>
                </a:solidFill>
                <a:effectLst/>
                <a:latin typeface="+mn-lt"/>
              </a:rPr>
              <a:t>, qui décrit une personne qui est attirée par les hommes et les femmes.  </a:t>
            </a:r>
            <a:endParaRPr lang="fr-FR" sz="1100" kern="1200" dirty="0">
              <a:solidFill>
                <a:schemeClr val="tx1"/>
              </a:solidFill>
              <a:effectLst/>
              <a:latin typeface="+mn-lt"/>
              <a:ea typeface="+mn-ea"/>
              <a:cs typeface="+mn-cs"/>
            </a:endParaRPr>
          </a:p>
          <a:p>
            <a:r>
              <a:rPr lang="fr-FR" sz="1200" kern="1200" dirty="0">
                <a:solidFill>
                  <a:schemeClr val="tx1"/>
                </a:solidFill>
                <a:effectLst/>
                <a:latin typeface="+mn-lt"/>
              </a:rPr>
              <a:t>Certaines personnes décrivent leur orientation sexuelle d'une autre manière. Par exemple, certaines personnes peuvent utiliser le terme </a:t>
            </a:r>
            <a:r>
              <a:rPr lang="fr-FR" sz="1200" b="1" kern="1200" dirty="0">
                <a:solidFill>
                  <a:schemeClr val="tx1"/>
                </a:solidFill>
                <a:effectLst/>
                <a:latin typeface="+mn-lt"/>
              </a:rPr>
              <a:t>« queer »</a:t>
            </a:r>
            <a:r>
              <a:rPr lang="fr-FR" sz="1200" kern="1200" dirty="0">
                <a:solidFill>
                  <a:schemeClr val="tx1"/>
                </a:solidFill>
                <a:effectLst/>
                <a:latin typeface="+mn-lt"/>
              </a:rPr>
              <a:t> au lieu de lesbienne, gay ou bisexuel. </a:t>
            </a:r>
            <a:endParaRPr lang="fr-FR" sz="1100" kern="1200" dirty="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fr-FR"/>
          </a:p>
        </p:txBody>
      </p:sp>
    </p:spTree>
    <p:extLst>
      <p:ext uri="{BB962C8B-B14F-4D97-AF65-F5344CB8AC3E}">
        <p14:creationId xmlns:p14="http://schemas.microsoft.com/office/powerpoint/2010/main" val="583479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rPr>
              <a:t>L'identité sexuelle</a:t>
            </a:r>
            <a:r>
              <a:rPr lang="fr-FR" sz="1200" kern="1200" dirty="0">
                <a:solidFill>
                  <a:schemeClr val="tx1"/>
                </a:solidFill>
                <a:effectLst/>
                <a:latin typeface="+mn-lt"/>
              </a:rPr>
              <a:t> décrit la façon dont une personne se voit, à savoir un homme, une femme ou, dans certains cas, un autre sexe. La plupart des personnes sentent que leur identité sexuelle est la même que le sexe qui leur a été assigné à la naissance, par exemple une personne qui est née homme et se sent homme. </a:t>
            </a:r>
          </a:p>
          <a:p>
            <a:r>
              <a:rPr lang="fr-FR" sz="1200" b="1" kern="1200" dirty="0">
                <a:solidFill>
                  <a:schemeClr val="tx1"/>
                </a:solidFill>
                <a:effectLst/>
                <a:latin typeface="+mn-lt"/>
              </a:rPr>
              <a:t>Transgenre</a:t>
            </a:r>
            <a:r>
              <a:rPr lang="fr-FR" sz="1200" kern="1200" dirty="0">
                <a:solidFill>
                  <a:schemeClr val="tx1"/>
                </a:solidFill>
                <a:effectLst/>
                <a:latin typeface="+mn-lt"/>
              </a:rPr>
              <a:t>  – Les personnes transgenres sentent que leur identité sexuelle n'est pas la même que le sexe qui leur a été assigné à la naissance. Par exemple, une personne qui s'est vu assigner le sexe masculin à la naissance peut vraiment se sentir femme, ou une personne qui s'est vu assigner le sexe féminin à la naissance peut vraiment se sentir homme. Les personnes transgenres peuvent changer de nom, de vêtements, de coiffure, de façon de marcher, etc. pour « affirmer » leur identité sexuelle.  Elles peuvent également prendre des hormones du sexe opposé et avoir recours à la chirurgie pour changer l'apparence de leur corps afin de ressembler à la personne qu'elles se sentent être. De nombreuses personnes transgenres ne suivent pas de traitement hormonal et n'ont pas recours à la chirurgie, et il est donc important de ne pas faire de suppositions à partir de l'apparence seule d'une personne. </a:t>
            </a:r>
          </a:p>
          <a:p>
            <a:r>
              <a:rPr lang="fr-FR" sz="1200" kern="1200" dirty="0">
                <a:solidFill>
                  <a:schemeClr val="tx1"/>
                </a:solidFill>
                <a:effectLst/>
                <a:latin typeface="+mn-lt"/>
              </a:rPr>
              <a:t>Les personnes transgenres peuvent avoir n'importe quelle orientation sexuelle. Par exemple, une femme transgenre peut être attirée par les hommes et pourrait donc se considérer comme hétérosexuelle. Une autre femme transgenre peut être attirée par les femmes, auquel cas elle pourrait se considérer comme lesbienne. </a:t>
            </a:r>
          </a:p>
          <a:p>
            <a:r>
              <a:rPr lang="fr-FR" sz="1200" b="1" kern="1200" dirty="0">
                <a:solidFill>
                  <a:schemeClr val="tx1"/>
                </a:solidFill>
                <a:effectLst/>
                <a:latin typeface="+mn-lt"/>
              </a:rPr>
              <a:t>Non-binaire</a:t>
            </a:r>
            <a:r>
              <a:rPr lang="fr-FR" sz="1200" kern="1200" dirty="0">
                <a:solidFill>
                  <a:schemeClr val="tx1"/>
                </a:solidFill>
                <a:effectLst/>
                <a:latin typeface="+mn-lt"/>
              </a:rPr>
              <a:t>  – D'autres personnes refusent de se voir comme un homme ou une femme et peuvent s'identifier comme quelque chose d'autre, par exemple un « non-binaire ». </a:t>
            </a:r>
          </a:p>
          <a:p>
            <a:r>
              <a:rPr lang="fr-FR" sz="1200" b="1" kern="1200" dirty="0">
                <a:solidFill>
                  <a:schemeClr val="tx1"/>
                </a:solidFill>
                <a:effectLst/>
                <a:latin typeface="+mn-lt"/>
              </a:rPr>
              <a:t>Androgyne </a:t>
            </a:r>
            <a:r>
              <a:rPr lang="fr-FR" sz="1200" kern="1200" dirty="0">
                <a:solidFill>
                  <a:schemeClr val="tx1"/>
                </a:solidFill>
                <a:effectLst/>
                <a:latin typeface="+mn-lt"/>
              </a:rPr>
              <a:t> – Une personne peut définir/exprimer son sexe comme étant ni masculin ni féminin, ou comme une combinaison des deux</a:t>
            </a:r>
          </a:p>
          <a:p>
            <a:r>
              <a:rPr lang="fr-FR" sz="1200" b="1" kern="1200" dirty="0">
                <a:solidFill>
                  <a:schemeClr val="tx1"/>
                </a:solidFill>
                <a:effectLst/>
                <a:latin typeface="+mn-lt"/>
              </a:rPr>
              <a:t>Intersexué</a:t>
            </a:r>
            <a:r>
              <a:rPr lang="fr-FR" sz="1200" kern="1200" dirty="0">
                <a:solidFill>
                  <a:schemeClr val="tx1"/>
                </a:solidFill>
                <a:effectLst/>
                <a:latin typeface="+mn-lt"/>
              </a:rPr>
              <a:t> – Il s'agit de l'état d'une personne qui est née avec des organes génitaux externes ou un système reproducteur interne qui ne sont pas considérés comme mâles ou femelles selon les « normes » habituelles. La plupart des personnes intersexuées s'identifient comme hommes ou femmes.</a:t>
            </a:r>
          </a:p>
          <a:p>
            <a:r>
              <a:rPr lang="fr-FR" sz="1200" kern="1200" dirty="0">
                <a:solidFill>
                  <a:schemeClr val="tx1"/>
                </a:solidFill>
                <a:effectLst/>
                <a:latin typeface="+mn-lt"/>
              </a:rPr>
              <a:t>Ces termes sont des concepts qu'il est important de comprendre. Toutefois, toutes les personnes LGBTI ne peuvent pas forcément être « classées » dans une de ces catégories. De plus, certaines personnes peuvent s'identifier comme appartenant à l'une de ces catégories, mais pas avec ces termes.   </a:t>
            </a:r>
          </a:p>
          <a:p>
            <a:r>
              <a:rPr lang="fr-FR" sz="1200" kern="1200" dirty="0">
                <a:solidFill>
                  <a:schemeClr val="tx1"/>
                </a:solidFill>
                <a:effectLst/>
                <a:latin typeface="+mn-lt"/>
              </a:rPr>
              <a:t>Il existe diverses opinions concernant l'existence de la communauté intersexuée aux côtés des communautés LGBT. Les personnes intersexuées sont présentées dans cette section en raison des expériences similaires qu'un survivant intersexué de violences sexuelles peut vivre, telles que la peur de l'outing (révélation de l'orientation sexuelle de la personne sans son accord).</a:t>
            </a:r>
            <a:endParaRPr lang="fr-FR" sz="1200" kern="1200" dirty="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fr-FR"/>
          </a:p>
        </p:txBody>
      </p:sp>
    </p:spTree>
    <p:extLst>
      <p:ext uri="{BB962C8B-B14F-4D97-AF65-F5344CB8AC3E}">
        <p14:creationId xmlns:p14="http://schemas.microsoft.com/office/powerpoint/2010/main" val="1808144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a:t>** </a:t>
            </a:r>
            <a:r>
              <a:rPr lang="fr-FR" b="1" dirty="0"/>
              <a:t>Répartissez les participants en groupes de 3 ou 4 personnes selon la taille du groupe.  Demandez-leur de réfléchir aux questions suivantes :  Quelles sont </a:t>
            </a:r>
            <a:r>
              <a:rPr lang="fr-FR" sz="1200" b="1" dirty="0"/>
              <a:t>les difficultés auxquelles sont confrontés les survivants LGBTI cherchant à bénéficier de services ? Comment pouvons-nous faire face à ces difficultés ?  Après 5 minutes, demandez aux participants de rejoindre l'ensemble du groupe et de faire part de leurs réflexions.  Notez les réponses sur un paperboard si nécessaire.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fr-FR"/>
          </a:p>
        </p:txBody>
      </p:sp>
    </p:spTree>
    <p:extLst>
      <p:ext uri="{BB962C8B-B14F-4D97-AF65-F5344CB8AC3E}">
        <p14:creationId xmlns:p14="http://schemas.microsoft.com/office/powerpoint/2010/main" val="2335483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rPr>
              <a:t>Bon nombre des obstacles auxquels une personne LGBTI peut être confrontée dans le cadre de l'accès aux soins sont similaires à ceux que rencontrent les autres survivants, mais elle peut les vivre légèrement différemment.  Certains de ces obstacles sont décrits ci-dessous. </a:t>
            </a:r>
          </a:p>
          <a:p>
            <a:pPr lvl="0"/>
            <a:r>
              <a:rPr lang="fr-FR" sz="1200" b="1" kern="1200" dirty="0">
                <a:solidFill>
                  <a:schemeClr val="tx1"/>
                </a:solidFill>
                <a:effectLst/>
                <a:latin typeface="+mn-lt"/>
              </a:rPr>
              <a:t>Sécurité  </a:t>
            </a:r>
            <a:r>
              <a:rPr lang="fr-FR" sz="1200" kern="1200" dirty="0">
                <a:solidFill>
                  <a:schemeClr val="tx1"/>
                </a:solidFill>
                <a:effectLst/>
                <a:latin typeface="+mn-lt"/>
              </a:rPr>
              <a:t>– Dans les régions où l'homosexualité, l'orientation sexuelle et l'identité sexuelle non conformes sont des délits, ou où l'homophobie, la biphobie et la transphobie sont répandues et peuvent éventuellement conduire à davantage de violence, il est peu probable qu'une personne LGBTI aille demander de l'aide en raison de la crainte qu'on lui fasse du mal. </a:t>
            </a:r>
          </a:p>
          <a:p>
            <a:pPr lvl="0"/>
            <a:r>
              <a:rPr lang="fr-FR" sz="1200" b="1" kern="1200" dirty="0">
                <a:solidFill>
                  <a:schemeClr val="tx1"/>
                </a:solidFill>
                <a:effectLst/>
                <a:latin typeface="+mn-lt"/>
              </a:rPr>
              <a:t>Honte et sentiment de culpabilité</a:t>
            </a:r>
            <a:r>
              <a:rPr lang="fr-FR" sz="1200" kern="1200" dirty="0">
                <a:solidFill>
                  <a:schemeClr val="tx1"/>
                </a:solidFill>
                <a:effectLst/>
                <a:latin typeface="+mn-lt"/>
              </a:rPr>
              <a:t> –  Un survivant LGBTI peut présenter des réactions de survivant familières et naturelles, telles qu'un sentiment de gêne, de culpabilité, de reproche ou de vulnérabilité.  La personne peut être particulièrement gênée si l'agresseur était du même sexe, s'il l'a dominée, menacée ou intimidée. Un survivant LGBTI peut avoir l'impression qu'il n'est pas « suffisamment défendu » ou qu'on aurait pu « s'occuper de lui ». Ces réactions peuvent être particulièrement fortes pour les survivants identifiés comme des hommes (hommes transgenres, bisexuels et gays) et présentant des caractéristiques masculines, qui peuvent sentir que leur sexualité a été remise en question ou menacée suite à l'agression.  Ces sentiments peuvent les empêcher de demander de l'aide.  </a:t>
            </a:r>
          </a:p>
          <a:p>
            <a:pPr lvl="0"/>
            <a:r>
              <a:rPr lang="fr-FR" sz="1200" b="1" kern="1200" dirty="0">
                <a:solidFill>
                  <a:schemeClr val="tx1"/>
                </a:solidFill>
                <a:effectLst/>
                <a:latin typeface="+mn-lt"/>
              </a:rPr>
              <a:t>Absence d'un réseau de soutien </a:t>
            </a:r>
            <a:r>
              <a:rPr lang="fr-FR" sz="1200" kern="1200" dirty="0">
                <a:solidFill>
                  <a:schemeClr val="tx1"/>
                </a:solidFill>
                <a:effectLst/>
                <a:latin typeface="+mn-lt"/>
              </a:rPr>
              <a:t> – Les personnes qui s'identifient comme LGBTI peuvent déjà se sentir isolées de leur famille/leurs amis/leur communauté.  Cela peut venir du fait que leur famille/leurs amis/leur communauté connaissent leur orientation sexuelle ou leur identité sexuelle et ne les soutiennent pas, ou il se peut que leur famille et leurs amis ne soient pas au courant, et il est donc peu probable que les survivants aillent chercher de l'aide auprès d'eux.  Dans les situations de violences conjugales, l'agresseur peut également menacer la personne de révéler son orientation sexuelle pour l'empêcher de demander de l'aide.</a:t>
            </a:r>
            <a:r>
              <a:rPr lang="fr-FR"/>
              <a:t>  </a:t>
            </a:r>
            <a:r>
              <a:rPr lang="fr-FR" sz="1200" kern="1200" dirty="0">
                <a:solidFill>
                  <a:schemeClr val="tx1"/>
                </a:solidFill>
                <a:effectLst/>
                <a:latin typeface="+mn-lt"/>
              </a:rPr>
              <a:t>Si l'agresseur appartient également à la communauté LGBTI locale (s'il y en a une), lui et le survivant peuvent faire partie du même réseau de soutien, avec des amis, des espaces sociaux et des liens communs avec les mêmes organismes, évènements, etc., ce qui fait qu'il est difficile de divulguer l'agression.  </a:t>
            </a: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fr-FR"/>
          </a:p>
        </p:txBody>
      </p:sp>
    </p:spTree>
    <p:extLst>
      <p:ext uri="{BB962C8B-B14F-4D97-AF65-F5344CB8AC3E}">
        <p14:creationId xmlns:p14="http://schemas.microsoft.com/office/powerpoint/2010/main" val="3043890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b="1" dirty="0"/>
              <a:t>Peur de ne pas être cru</a:t>
            </a:r>
            <a:r>
              <a:rPr lang="fr-FR"/>
              <a:t>  – De nombreuses personnes LGBTI, en particulier celles qui ont subi des violences sexuelles motivées par la haine, ont peur de ne pas être crues.  </a:t>
            </a:r>
          </a:p>
          <a:p>
            <a:pPr lvl="0"/>
            <a:r>
              <a:rPr lang="fr-FR" b="1" dirty="0"/>
              <a:t>Peur d'être « outé »</a:t>
            </a:r>
            <a:r>
              <a:rPr lang="fr-FR"/>
              <a:t>  – Les survivants LGBTI peuvent avoir peur, lorsqu'ils entament le processus de demande d'aide, d'être « outés », ce qui signifie que d'autres personnes découvriront leur orientation sexuelle ou leur identité sexuelle, ce qui peut entraîner une plus grande stigmatisation, un sentiment de honte et un risque de revictimisation.  </a:t>
            </a:r>
          </a:p>
          <a:p>
            <a:pPr lvl="0"/>
            <a:r>
              <a:rPr lang="fr-FR" b="1" dirty="0"/>
              <a:t>Peur des reproches</a:t>
            </a:r>
            <a:r>
              <a:rPr lang="fr-FR"/>
              <a:t>  – La famille, les forces de l'ordre, les prestataires de soins médicaux et de services sociaux peuvent incriminer l'identité sexuelle et/ou l'orientation sexuelle du survivant pour ce qui s'est passé.  </a:t>
            </a:r>
          </a:p>
          <a:p>
            <a:endParaRPr lang="fr-FR" dirty="0"/>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fr-FR"/>
          </a:p>
        </p:txBody>
      </p:sp>
    </p:spTree>
    <p:extLst>
      <p:ext uri="{BB962C8B-B14F-4D97-AF65-F5344CB8AC3E}">
        <p14:creationId xmlns:p14="http://schemas.microsoft.com/office/powerpoint/2010/main" val="461505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99692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2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8/18/2017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1496" y="1476290"/>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Obstacles aux soins</a:t>
            </a:r>
          </a:p>
        </p:txBody>
      </p:sp>
      <p:sp>
        <p:nvSpPr>
          <p:cNvPr id="3" name="Content Placeholder 2"/>
          <p:cNvSpPr>
            <a:spLocks noGrp="1"/>
          </p:cNvSpPr>
          <p:nvPr>
            <p:ph idx="1"/>
          </p:nvPr>
        </p:nvSpPr>
        <p:spPr/>
        <p:txBody>
          <a:bodyPr/>
          <a:lstStyle/>
          <a:p>
            <a:pPr lvl="0"/>
            <a:r>
              <a:rPr lang="fr-FR" sz="2000" b="1" dirty="0"/>
              <a:t>Expériences négatives antérieures </a:t>
            </a:r>
            <a:r>
              <a:rPr lang="fr-FR" sz="2000" dirty="0"/>
              <a:t>– Si la personne a vécu des expériences négatives avec d'anciens intervenants et d'autres prestataires de services par le passé, il est probable qu'elle ne cherchera plus à recevoir des soins. </a:t>
            </a:r>
          </a:p>
          <a:p>
            <a:pPr lvl="0"/>
            <a:r>
              <a:rPr lang="fr-FR" sz="2000" b="1" dirty="0"/>
              <a:t>Manque de sensibilisation</a:t>
            </a:r>
            <a:r>
              <a:rPr lang="fr-FR" sz="2000" dirty="0"/>
              <a:t>  – Le manque de visibilité concernant les problèmes liés aux violences sexuelles ou violences conjugales que subissent les LGBTI peut entraîner un manque de sensibilisation, d'informations, d'éducation et de ressources. </a:t>
            </a:r>
          </a:p>
          <a:p>
            <a:r>
              <a:rPr lang="fr-FR" sz="2000" b="1" dirty="0"/>
              <a:t>Manque de services spécialisés  </a:t>
            </a:r>
            <a:r>
              <a:rPr lang="fr-FR" sz="2000" dirty="0"/>
              <a:t>– Dans la plupart des zones de crise humanitaire, en particulier celles qui disposent de peu de ressources, dans les situations d'urgence ou dans les pays où être LGBTI constitue un délit, il est peu probable qu'il y ait des services spécialisés.  De ce fait, il est plus difficile pour les survivants de se sentir en sécurité et soutenus lorsqu'ils accèdent aux soins. </a:t>
            </a:r>
          </a:p>
        </p:txBody>
      </p:sp>
    </p:spTree>
    <p:extLst>
      <p:ext uri="{BB962C8B-B14F-4D97-AF65-F5344CB8AC3E}">
        <p14:creationId xmlns:p14="http://schemas.microsoft.com/office/powerpoint/2010/main" val="79024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Fournir des soins et un soutien </a:t>
            </a:r>
          </a:p>
        </p:txBody>
      </p:sp>
      <p:sp>
        <p:nvSpPr>
          <p:cNvPr id="3" name="Content Placeholder 2"/>
          <p:cNvSpPr>
            <a:spLocks noGrp="1"/>
          </p:cNvSpPr>
          <p:nvPr>
            <p:ph idx="1"/>
          </p:nvPr>
        </p:nvSpPr>
        <p:spPr/>
        <p:txBody>
          <a:bodyPr>
            <a:normAutofit fontScale="92500" lnSpcReduction="20000"/>
          </a:bodyPr>
          <a:lstStyle/>
          <a:p>
            <a:r>
              <a:rPr lang="fr-FR" sz="2400" b="1" dirty="0"/>
              <a:t>Gérez vos sentiments vis-à-vis des survivants LGBTI.</a:t>
            </a:r>
            <a:r>
              <a:rPr lang="fr-FR" dirty="0"/>
              <a:t> </a:t>
            </a:r>
          </a:p>
          <a:p>
            <a:r>
              <a:rPr lang="fr-FR" sz="2400" dirty="0"/>
              <a:t>Si vos croyances ou vos convictions vous empêchent de ne pas porter de jugement sur les survivants LGBTI, vous ne devriez probablement pas fournir de services directs aux survivants. </a:t>
            </a:r>
          </a:p>
          <a:p>
            <a:endParaRPr lang="fr-FR" sz="2400" dirty="0"/>
          </a:p>
          <a:p>
            <a:r>
              <a:rPr lang="fr-FR" sz="2400" b="1" dirty="0"/>
              <a:t>Ne faites pas de suppositions quant à l'identité sexuelle ou l'orientation sexuelle d'un survivant.</a:t>
            </a:r>
            <a:r>
              <a:rPr lang="fr-FR" dirty="0"/>
              <a:t> </a:t>
            </a:r>
          </a:p>
          <a:p>
            <a:r>
              <a:rPr lang="fr-FR" sz="2400" dirty="0"/>
              <a:t>Dans la mesure du possible, écoutez la personne et, en cas de doute, demandez-lui quelles seraient, selon elle, les ressources les plus à même de l'aider.  </a:t>
            </a:r>
          </a:p>
          <a:p>
            <a:endParaRPr lang="fr-FR" dirty="0"/>
          </a:p>
          <a:p>
            <a:endParaRPr lang="fr-FR" dirty="0"/>
          </a:p>
        </p:txBody>
      </p:sp>
    </p:spTree>
    <p:extLst>
      <p:ext uri="{BB962C8B-B14F-4D97-AF65-F5344CB8AC3E}">
        <p14:creationId xmlns:p14="http://schemas.microsoft.com/office/powerpoint/2010/main" val="2075872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Fournir des soins et un soutien </a:t>
            </a:r>
          </a:p>
        </p:txBody>
      </p:sp>
      <p:sp>
        <p:nvSpPr>
          <p:cNvPr id="3" name="Content Placeholder 2"/>
          <p:cNvSpPr>
            <a:spLocks noGrp="1"/>
          </p:cNvSpPr>
          <p:nvPr>
            <p:ph idx="1"/>
          </p:nvPr>
        </p:nvSpPr>
        <p:spPr/>
        <p:txBody>
          <a:bodyPr>
            <a:normAutofit/>
          </a:bodyPr>
          <a:lstStyle/>
          <a:p>
            <a:r>
              <a:rPr lang="fr-FR" sz="2400" b="1" dirty="0"/>
              <a:t>Posez des questions sans pour autant faire des suppositions sur le sexe de l'agresseur.</a:t>
            </a:r>
            <a:r>
              <a:rPr lang="fr-FR"/>
              <a:t>   </a:t>
            </a:r>
          </a:p>
          <a:p>
            <a:r>
              <a:rPr lang="fr-FR" sz="2400" b="1" dirty="0"/>
              <a:t>Faites attention au langage que vous utilisez. </a:t>
            </a:r>
          </a:p>
          <a:p>
            <a:r>
              <a:rPr lang="fr-FR" sz="2400" b="1" dirty="0"/>
              <a:t>Ne posez pas de questions inutiles.  </a:t>
            </a:r>
            <a:endParaRPr lang="fr-FR" sz="2400" dirty="0"/>
          </a:p>
        </p:txBody>
      </p:sp>
      <p:sp>
        <p:nvSpPr>
          <p:cNvPr id="5" name="Rectangular Callout 4"/>
          <p:cNvSpPr/>
          <p:nvPr/>
        </p:nvSpPr>
        <p:spPr bwMode="auto">
          <a:xfrm>
            <a:off x="5429336" y="4661214"/>
            <a:ext cx="1905000" cy="1460500"/>
          </a:xfrm>
          <a:prstGeom prst="wedgeRectCallout">
            <a:avLst>
              <a:gd name="adj1" fmla="val 8132"/>
              <a:gd name="adj2" fmla="val 75453"/>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Homosexuel. </a:t>
            </a:r>
          </a:p>
        </p:txBody>
      </p:sp>
      <p:sp>
        <p:nvSpPr>
          <p:cNvPr id="6" name="Rounded Rectangular Callout 5"/>
          <p:cNvSpPr/>
          <p:nvPr/>
        </p:nvSpPr>
        <p:spPr bwMode="auto">
          <a:xfrm>
            <a:off x="375016" y="4591364"/>
            <a:ext cx="2272934" cy="1547741"/>
          </a:xfrm>
          <a:prstGeom prst="wedgeRoundRectCallout">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Avez-vous un petit ami ou êtes-vous mariée ?</a:t>
            </a:r>
          </a:p>
        </p:txBody>
      </p:sp>
      <p:sp>
        <p:nvSpPr>
          <p:cNvPr id="8" name="Oval Callout 7"/>
          <p:cNvSpPr/>
          <p:nvPr/>
        </p:nvSpPr>
        <p:spPr bwMode="auto">
          <a:xfrm>
            <a:off x="9846213" y="4188067"/>
            <a:ext cx="2143125" cy="2057400"/>
          </a:xfrm>
          <a:prstGeom prst="wedgeEllipseCallout">
            <a:avLst>
              <a:gd name="adj1" fmla="val 33354"/>
              <a:gd name="adj2" fmla="val 59914"/>
            </a:avLst>
          </a:prstGeom>
          <a:solidFill>
            <a:schemeClr val="accent3">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Votre amie.</a:t>
            </a:r>
          </a:p>
        </p:txBody>
      </p:sp>
      <p:sp>
        <p:nvSpPr>
          <p:cNvPr id="10" name="Rounded Rectangular Callout 9"/>
          <p:cNvSpPr/>
          <p:nvPr/>
        </p:nvSpPr>
        <p:spPr bwMode="auto">
          <a:xfrm>
            <a:off x="3125985" y="4707665"/>
            <a:ext cx="2017829" cy="1347545"/>
          </a:xfrm>
          <a:prstGeom prst="wedgeRound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Êtes-vous en couple ?</a:t>
            </a:r>
          </a:p>
        </p:txBody>
      </p:sp>
      <p:sp>
        <p:nvSpPr>
          <p:cNvPr id="11" name="Oval Callout 10"/>
          <p:cNvSpPr/>
          <p:nvPr/>
        </p:nvSpPr>
        <p:spPr bwMode="auto">
          <a:xfrm>
            <a:off x="7815824" y="2660597"/>
            <a:ext cx="2030389" cy="1848388"/>
          </a:xfrm>
          <a:prstGeom prst="wedgeEllipseCallout">
            <a:avLst>
              <a:gd name="adj1" fmla="val 33354"/>
              <a:gd name="adj2" fmla="val 59914"/>
            </a:avLst>
          </a:prstGeom>
          <a:solidFill>
            <a:schemeClr val="tx2">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Votre femme.</a:t>
            </a:r>
          </a:p>
        </p:txBody>
      </p:sp>
      <p:sp>
        <p:nvSpPr>
          <p:cNvPr id="12" name="Rectangular Callout 11"/>
          <p:cNvSpPr/>
          <p:nvPr/>
        </p:nvSpPr>
        <p:spPr bwMode="auto">
          <a:xfrm>
            <a:off x="7619858" y="4678605"/>
            <a:ext cx="1905000" cy="1460500"/>
          </a:xfrm>
          <a:prstGeom prst="wedgeRectCallout">
            <a:avLst>
              <a:gd name="adj1" fmla="val 8132"/>
              <a:gd name="adj2" fmla="val 75453"/>
            </a:avLst>
          </a:prstGeom>
          <a:solidFill>
            <a:schemeClr val="accent4">
              <a:lumMod val="60000"/>
              <a:lumOff val="40000"/>
            </a:schemeClr>
          </a:solidFill>
          <a:ln w="9525" cap="flat" cmpd="sng" algn="ctr">
            <a:noFill/>
            <a:prstDash val="solid"/>
            <a:round/>
            <a:headEnd type="none" w="med" len="med"/>
            <a:tailEnd type="none" w="med" len="med"/>
          </a:ln>
          <a:effectLst/>
        </p:spPr>
        <p:txBody>
          <a:bodyPr anchor="ctr"/>
          <a:lstStyle/>
          <a:p>
            <a:pPr algn="ctr" eaLnBrk="0" fontAlgn="base" hangingPunct="0">
              <a:spcBef>
                <a:spcPct val="0"/>
              </a:spcBef>
              <a:spcAft>
                <a:spcPct val="0"/>
              </a:spcAft>
              <a:defRPr/>
            </a:pPr>
            <a:r>
              <a:rPr lang="fr-FR" sz="2400" dirty="0">
                <a:solidFill>
                  <a:prstClr val="black"/>
                </a:solidFill>
              </a:rPr>
              <a:t>Gay. </a:t>
            </a:r>
          </a:p>
        </p:txBody>
      </p:sp>
    </p:spTree>
    <p:extLst>
      <p:ext uri="{BB962C8B-B14F-4D97-AF65-F5344CB8AC3E}">
        <p14:creationId xmlns:p14="http://schemas.microsoft.com/office/powerpoint/2010/main" val="277115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1"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par>
                          <p:cTn id="18" fill="hold">
                            <p:stCondLst>
                              <p:cond delay="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0" grpId="1"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Fournir des soins et un soutien </a:t>
            </a:r>
          </a:p>
        </p:txBody>
      </p:sp>
      <p:sp>
        <p:nvSpPr>
          <p:cNvPr id="3" name="Content Placeholder 2"/>
          <p:cNvSpPr>
            <a:spLocks noGrp="1"/>
          </p:cNvSpPr>
          <p:nvPr>
            <p:ph idx="1"/>
          </p:nvPr>
        </p:nvSpPr>
        <p:spPr/>
        <p:txBody>
          <a:bodyPr>
            <a:normAutofit fontScale="92500" lnSpcReduction="20000"/>
          </a:bodyPr>
          <a:lstStyle/>
          <a:p>
            <a:r>
              <a:rPr lang="fr-FR" sz="2400" b="1" dirty="0"/>
              <a:t>Ne révélez pas l'orientation sexuelle du survivant aux autres membres du personnel, aux membres du groupe de soutien, etc. </a:t>
            </a:r>
          </a:p>
          <a:p>
            <a:r>
              <a:rPr lang="fr-FR" sz="2400" dirty="0"/>
              <a:t>Demandez la permission du survivant avant de parler à un autre membre du personnel, ce que vous devez faire uniquement s'il apparaît clairement que cela est pertinent pour les soins et le soutien du survivant.   </a:t>
            </a:r>
          </a:p>
          <a:p>
            <a:r>
              <a:rPr lang="fr-FR" sz="2400" b="1" dirty="0"/>
              <a:t>Rassurez le survivant en lui disant que ses réactions sont normales</a:t>
            </a:r>
            <a:r>
              <a:rPr lang="fr-FR" sz="2400" dirty="0"/>
              <a:t>. </a:t>
            </a:r>
          </a:p>
          <a:p>
            <a:r>
              <a:rPr lang="fr-FR"/>
              <a:t>Faites-lui savoir que ses réponses et ses sentiments sont naturels.  </a:t>
            </a:r>
          </a:p>
          <a:p>
            <a:r>
              <a:rPr lang="fr-FR" sz="2400" b="1" dirty="0"/>
              <a:t>Soutenez le survivant.</a:t>
            </a:r>
            <a:r>
              <a:rPr lang="fr-FR"/>
              <a:t> </a:t>
            </a:r>
          </a:p>
          <a:p>
            <a:r>
              <a:rPr lang="fr-FR"/>
              <a:t>Laissez-le prendre l'initiative. Ne le pressez pas pour obtenir des détails s'il semble hésiter à les donner ou s'y refuse. </a:t>
            </a:r>
          </a:p>
        </p:txBody>
      </p:sp>
    </p:spTree>
    <p:extLst>
      <p:ext uri="{BB962C8B-B14F-4D97-AF65-F5344CB8AC3E}">
        <p14:creationId xmlns:p14="http://schemas.microsoft.com/office/powerpoint/2010/main" val="226623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Considérations de sécurité </a:t>
            </a:r>
          </a:p>
        </p:txBody>
      </p:sp>
      <p:sp>
        <p:nvSpPr>
          <p:cNvPr id="3" name="Content Placeholder 2"/>
          <p:cNvSpPr>
            <a:spLocks noGrp="1"/>
          </p:cNvSpPr>
          <p:nvPr>
            <p:ph idx="1"/>
          </p:nvPr>
        </p:nvSpPr>
        <p:spPr/>
        <p:txBody>
          <a:bodyPr>
            <a:normAutofit fontScale="92500" lnSpcReduction="10000"/>
          </a:bodyPr>
          <a:lstStyle/>
          <a:p>
            <a:pPr marL="457200" lvl="0" indent="-457200">
              <a:buFont typeface="Arial" pitchFamily="34" charset="0"/>
              <a:buChar char="•"/>
            </a:pPr>
            <a:r>
              <a:rPr lang="fr-FR" dirty="0"/>
              <a:t>Veillez à examiner en détail les expériences passées et actuelles du survivant avec la police et les autres autorités, ainsi que les risques pour sa sécurité avant que vous et le survivant ne les incluiez dans le plan visant à assurer sa sécurité. </a:t>
            </a:r>
          </a:p>
          <a:p>
            <a:pPr marL="457200" lvl="0" indent="-457200">
              <a:buFont typeface="Arial" pitchFamily="34" charset="0"/>
              <a:buChar char="•"/>
            </a:pPr>
            <a:endParaRPr lang="fr-FR" dirty="0"/>
          </a:p>
          <a:p>
            <a:pPr marL="457200" lvl="0" indent="-457200">
              <a:buFont typeface="Arial" pitchFamily="34" charset="0"/>
              <a:buChar char="•"/>
            </a:pPr>
            <a:r>
              <a:rPr lang="fr-FR" dirty="0"/>
              <a:t>En raison de la stigmatisation associée au fait qu'elle s'identifie comme LGBTI, il se peut que la personne ne dispose pas d'un réseau de soutien et soit déjà isolée. </a:t>
            </a:r>
          </a:p>
          <a:p>
            <a:pPr marL="457200" lvl="0" indent="-457200">
              <a:buFont typeface="Arial" pitchFamily="34" charset="0"/>
              <a:buChar char="•"/>
            </a:pPr>
            <a:endParaRPr lang="fr-FR" dirty="0"/>
          </a:p>
          <a:p>
            <a:pPr marL="457200" lvl="0" indent="-457200">
              <a:buFont typeface="Arial" pitchFamily="34" charset="0"/>
              <a:buChar char="•"/>
            </a:pPr>
            <a:r>
              <a:rPr lang="fr-FR" dirty="0"/>
              <a:t>Les personnes qui s'identifient comme LGBTI peuvent être fortement exposées au risque de suicide, en particulier si elles ont été ostracisées par leur famille et leur communauté et qu'elles sont isolées.  </a:t>
            </a:r>
          </a:p>
        </p:txBody>
      </p:sp>
    </p:spTree>
    <p:extLst>
      <p:ext uri="{BB962C8B-B14F-4D97-AF65-F5344CB8AC3E}">
        <p14:creationId xmlns:p14="http://schemas.microsoft.com/office/powerpoint/2010/main" val="2483985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a:t>Activité : </a:t>
            </a:r>
            <a:br/>
            <a:r>
              <a:rPr lang="fr-FR"/>
              <a:t>Récapitulatif</a:t>
            </a:r>
          </a:p>
        </p:txBody>
      </p:sp>
      <p:sp>
        <p:nvSpPr>
          <p:cNvPr id="3" name="Content Placeholder 2"/>
          <p:cNvSpPr>
            <a:spLocks noGrp="1"/>
          </p:cNvSpPr>
          <p:nvPr>
            <p:ph idx="1"/>
          </p:nvPr>
        </p:nvSpPr>
        <p:spPr/>
        <p:txBody>
          <a:bodyPr/>
          <a:lstStyle/>
          <a:p>
            <a:r>
              <a:rPr lang="fr-FR"/>
              <a:t>Par petits groupes, discutez de l'étude de cas 1 ou de l'étude de cas 2 (en fonction de celle qui est attribuée à votre groupe).  Préparez-vous à partager vos discussions avec l'ensemble du groupe.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a:t>DES IDÉES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34716" y="1962937"/>
            <a:ext cx="10183618" cy="2127800"/>
          </a:xfrm>
        </p:spPr>
        <p:txBody>
          <a:bodyPr>
            <a:normAutofit fontScale="90000"/>
          </a:bodyPr>
          <a:lstStyle/>
          <a:p>
            <a:r>
              <a:rPr lang="fr-FR"/>
              <a:t>Gestion des cas de VBG concernant les survivants LGBTI</a:t>
            </a:r>
            <a:br/>
            <a:endParaRPr lang="fr-FR" dirty="0"/>
          </a:p>
        </p:txBody>
      </p:sp>
      <p:sp>
        <p:nvSpPr>
          <p:cNvPr id="3" name="Subtitle 2"/>
          <p:cNvSpPr>
            <a:spLocks noGrp="1"/>
          </p:cNvSpPr>
          <p:nvPr>
            <p:ph type="body" sz="quarter" idx="10"/>
          </p:nvPr>
        </p:nvSpPr>
        <p:spPr/>
        <p:txBody>
          <a:bodyPr/>
          <a:lstStyle/>
          <a:p>
            <a:r>
              <a:rPr lang="fr-FR" sz="2800" dirty="0">
                <a:latin typeface="+mj-lt"/>
              </a:rPr>
              <a:t>Module 17A</a:t>
            </a:r>
          </a:p>
          <a:p>
            <a:endParaRPr lang="fr-FR" dirty="0"/>
          </a:p>
        </p:txBody>
      </p:sp>
      <p:cxnSp>
        <p:nvCxnSpPr>
          <p:cNvPr id="5" name="Straight Connector 4"/>
          <p:cNvCxnSpPr/>
          <p:nvPr/>
        </p:nvCxnSpPr>
        <p:spPr>
          <a:xfrm>
            <a:off x="965534" y="4808204"/>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879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a:t>Objectifs </a:t>
            </a:r>
          </a:p>
        </p:txBody>
      </p:sp>
      <p:sp>
        <p:nvSpPr>
          <p:cNvPr id="3" name="Content Placeholder 2"/>
          <p:cNvSpPr>
            <a:spLocks noGrp="1"/>
          </p:cNvSpPr>
          <p:nvPr>
            <p:ph idx="1"/>
          </p:nvPr>
        </p:nvSpPr>
        <p:spPr>
          <a:xfrm>
            <a:off x="7027333" y="1317978"/>
            <a:ext cx="4478866" cy="5053469"/>
          </a:xfrm>
        </p:spPr>
        <p:txBody>
          <a:bodyPr rtlCol="0"/>
          <a:lstStyle/>
          <a:p>
            <a:pPr lvl="0"/>
            <a:r>
              <a:rPr lang="fr-FR" sz="2400" dirty="0"/>
              <a:t>Comprendre les différents termes et définitions concernant l'identité LGBTI. </a:t>
            </a:r>
          </a:p>
          <a:p>
            <a:r>
              <a:rPr lang="fr-FR" sz="2400" dirty="0"/>
              <a:t>Identifier les différents obstacles entravant l'accès aux soins des survivants LGBTI.</a:t>
            </a:r>
          </a:p>
          <a:p>
            <a:r>
              <a:rPr lang="fr-FR" sz="2400" dirty="0"/>
              <a:t>Être capable de fournir des services en toute sécurité, en faisant preuve de compréhension et en apportant un soutien. </a:t>
            </a:r>
          </a:p>
          <a:p>
            <a:pPr marL="0" indent="0" eaLnBrk="1" fontAlgn="auto" hangingPunct="1">
              <a:buClr>
                <a:schemeClr val="accent3"/>
              </a:buClr>
              <a:buFontTx/>
              <a:buNone/>
              <a:defRPr/>
            </a:pPr>
            <a:endParaRPr lang="fr-FR" sz="2400" dirty="0">
              <a:ea typeface="+mn-ea"/>
              <a:cs typeface="+mn-cs"/>
            </a:endParaRPr>
          </a:p>
        </p:txBody>
      </p:sp>
      <p:sp>
        <p:nvSpPr>
          <p:cNvPr id="5" name="Rectangle 4"/>
          <p:cNvSpPr/>
          <p:nvPr/>
        </p:nvSpPr>
        <p:spPr>
          <a:xfrm>
            <a:off x="620713" y="2144713"/>
            <a:ext cx="4868862" cy="20891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PERSONNES IDENTIFIÉES COMME LGBTI ET EXPOSITION AU RISQUE DE VBG</a:t>
            </a:r>
          </a:p>
        </p:txBody>
      </p:sp>
      <p:sp>
        <p:nvSpPr>
          <p:cNvPr id="3" name="Content Placeholder 2"/>
          <p:cNvSpPr>
            <a:spLocks noGrp="1"/>
          </p:cNvSpPr>
          <p:nvPr>
            <p:ph idx="1"/>
          </p:nvPr>
        </p:nvSpPr>
        <p:spPr>
          <a:xfrm>
            <a:off x="1023938" y="2286000"/>
            <a:ext cx="10253662" cy="4022725"/>
          </a:xfrm>
        </p:spPr>
        <p:txBody>
          <a:bodyPr/>
          <a:lstStyle/>
          <a:p>
            <a:pPr marL="268288" indent="-268288">
              <a:buFont typeface="Arial" pitchFamily="34" charset="0"/>
              <a:buChar char="•"/>
            </a:pPr>
            <a:r>
              <a:rPr lang="fr-FR" dirty="0"/>
              <a:t>Risquant déjà d'être victimes de persécutions, de discrimination et de violences et susceptibles d'être particulièrement visées en raison de leur orientation sexuelle et/ou de leur identité sexuelle</a:t>
            </a:r>
          </a:p>
          <a:p>
            <a:pPr marL="268288" indent="-268288">
              <a:buFont typeface="Arial" pitchFamily="34" charset="0"/>
              <a:buChar char="•"/>
            </a:pPr>
            <a:r>
              <a:rPr lang="fr-FR" dirty="0"/>
              <a:t>Difficultés, persécutions et risques supplémentaires liés aux situations de réfugiés/déplacements </a:t>
            </a:r>
          </a:p>
          <a:p>
            <a:pPr marL="268288" indent="-268288">
              <a:buFont typeface="Arial" pitchFamily="34" charset="0"/>
              <a:buChar char="•"/>
            </a:pPr>
            <a:r>
              <a:rPr lang="fr-FR" dirty="0"/>
              <a:t>Susceptibles d'être isolées et marginalisées dans les situations de déplacements</a:t>
            </a:r>
          </a:p>
          <a:p>
            <a:pPr marL="268288" indent="-268288">
              <a:buFont typeface="Arial" pitchFamily="34" charset="0"/>
              <a:buChar char="•"/>
            </a:pPr>
            <a:r>
              <a:rPr lang="fr-FR" dirty="0"/>
              <a:t>Exposées aux violences sexuelles motivées en particulier par la haine ou les préjugés </a:t>
            </a:r>
          </a:p>
          <a:p>
            <a:pPr marL="268288" indent="-268288">
              <a:buFont typeface="Arial" pitchFamily="34" charset="0"/>
              <a:buChar char="•"/>
            </a:pPr>
            <a:r>
              <a:rPr lang="fr-FR" dirty="0"/>
              <a:t>Également les violences conjugales sous toutes leurs formes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COMPRENDRE LES TERMES : Orientation sexuelle</a:t>
            </a:r>
          </a:p>
        </p:txBody>
      </p:sp>
      <p:sp>
        <p:nvSpPr>
          <p:cNvPr id="3" name="Content Placeholder 2"/>
          <p:cNvSpPr>
            <a:spLocks noGrp="1"/>
          </p:cNvSpPr>
          <p:nvPr>
            <p:ph idx="1"/>
          </p:nvPr>
        </p:nvSpPr>
        <p:spPr/>
        <p:txBody>
          <a:bodyPr>
            <a:normAutofit lnSpcReduction="10000"/>
          </a:bodyPr>
          <a:lstStyle/>
          <a:p>
            <a:pPr>
              <a:lnSpc>
                <a:spcPct val="100000"/>
              </a:lnSpc>
            </a:pPr>
            <a:r>
              <a:rPr lang="fr-FR" sz="2800" b="1" dirty="0"/>
              <a:t>Orientation sexuelle </a:t>
            </a:r>
            <a:r>
              <a:rPr lang="fr-FR" sz="2800" dirty="0"/>
              <a:t>– Attirance sexuelle et romantique </a:t>
            </a:r>
          </a:p>
          <a:p>
            <a:pPr>
              <a:lnSpc>
                <a:spcPct val="100000"/>
              </a:lnSpc>
            </a:pPr>
            <a:r>
              <a:rPr lang="fr-FR" sz="2800" b="1" dirty="0"/>
              <a:t>Hétérosexuel</a:t>
            </a:r>
            <a:r>
              <a:rPr lang="fr-FR" sz="2800" dirty="0"/>
              <a:t> – Personne attirée par les personnes du sexe opposé</a:t>
            </a:r>
            <a:endParaRPr lang="fr-FR" sz="2400" dirty="0"/>
          </a:p>
          <a:p>
            <a:pPr lvl="0">
              <a:lnSpc>
                <a:spcPct val="100000"/>
              </a:lnSpc>
            </a:pPr>
            <a:r>
              <a:rPr lang="fr-FR" sz="2800" b="1" dirty="0"/>
              <a:t>Homosexuel ou gay</a:t>
            </a:r>
            <a:r>
              <a:rPr lang="fr-FR" sz="2800" dirty="0"/>
              <a:t> – Personne attirée par les personnes du même sexe </a:t>
            </a:r>
            <a:endParaRPr lang="fr-FR" sz="2400" dirty="0"/>
          </a:p>
          <a:p>
            <a:pPr marL="442913" lvl="1" indent="-314325">
              <a:lnSpc>
                <a:spcPct val="100000"/>
              </a:lnSpc>
            </a:pPr>
            <a:r>
              <a:rPr lang="fr-FR" sz="2800" b="1" dirty="0"/>
              <a:t>Gay</a:t>
            </a:r>
            <a:r>
              <a:rPr lang="fr-FR" sz="2800" dirty="0"/>
              <a:t> – Homme attiré par les hommes</a:t>
            </a:r>
            <a:endParaRPr lang="fr-FR" sz="2400" dirty="0"/>
          </a:p>
          <a:p>
            <a:pPr marL="442913" lvl="1" indent="-314325">
              <a:lnSpc>
                <a:spcPct val="100000"/>
              </a:lnSpc>
            </a:pPr>
            <a:r>
              <a:rPr lang="fr-FR" sz="2800" b="1" dirty="0"/>
              <a:t>Lesbienne</a:t>
            </a:r>
            <a:r>
              <a:rPr lang="fr-FR" sz="2800" dirty="0"/>
              <a:t> – Femme attirée par les femmes  </a:t>
            </a:r>
            <a:endParaRPr lang="fr-FR" sz="2400" dirty="0"/>
          </a:p>
          <a:p>
            <a:pPr lvl="0">
              <a:lnSpc>
                <a:spcPct val="100000"/>
              </a:lnSpc>
            </a:pPr>
            <a:r>
              <a:rPr lang="fr-FR" sz="2800" b="1" dirty="0"/>
              <a:t>Bisexuel</a:t>
            </a:r>
            <a:r>
              <a:rPr lang="fr-FR" sz="2800" dirty="0"/>
              <a:t> – Personne attirée par les hommes et les femmes  </a:t>
            </a:r>
            <a:endParaRPr lang="fr-FR" sz="2400" dirty="0"/>
          </a:p>
          <a:p>
            <a:pPr>
              <a:lnSpc>
                <a:spcPct val="100000"/>
              </a:lnSpc>
            </a:pPr>
            <a:endParaRPr lang="fr-FR" sz="2400" dirty="0"/>
          </a:p>
        </p:txBody>
      </p:sp>
    </p:spTree>
    <p:extLst>
      <p:ext uri="{BB962C8B-B14F-4D97-AF65-F5344CB8AC3E}">
        <p14:creationId xmlns:p14="http://schemas.microsoft.com/office/powerpoint/2010/main" val="1701133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COMPRENDRE LES TERMES : Identité sexuelle </a:t>
            </a:r>
          </a:p>
        </p:txBody>
      </p:sp>
      <p:sp>
        <p:nvSpPr>
          <p:cNvPr id="3" name="Content Placeholder 2"/>
          <p:cNvSpPr>
            <a:spLocks noGrp="1"/>
          </p:cNvSpPr>
          <p:nvPr>
            <p:ph idx="1"/>
          </p:nvPr>
        </p:nvSpPr>
        <p:spPr/>
        <p:txBody>
          <a:bodyPr>
            <a:normAutofit fontScale="85000" lnSpcReduction="20000"/>
          </a:bodyPr>
          <a:lstStyle/>
          <a:p>
            <a:r>
              <a:rPr lang="fr-FR" b="1" dirty="0"/>
              <a:t>Identité sexuelle</a:t>
            </a:r>
            <a:r>
              <a:rPr lang="fr-FR"/>
              <a:t> – Décrit la façon dont une personne se voit, à savoir un homme, une femme ou, dans certains cas, un autre sexe </a:t>
            </a:r>
          </a:p>
          <a:p>
            <a:r>
              <a:rPr lang="fr-FR" b="1" dirty="0"/>
              <a:t>Transgenre</a:t>
            </a:r>
            <a:r>
              <a:rPr lang="fr-FR"/>
              <a:t> – Les personnes transgenres sentent que leur identité sexuelle n'est pas la même que le sexe qui leur a été assigné à la naissance</a:t>
            </a:r>
          </a:p>
          <a:p>
            <a:r>
              <a:rPr lang="fr-FR" b="1" dirty="0"/>
              <a:t>Non-binaire</a:t>
            </a:r>
            <a:r>
              <a:rPr lang="fr-FR"/>
              <a:t> – D'autres personnes refusent de se voir comme un homme ou une femme et peuvent s'identifier comme quelque chose d'autre, par exemple un « non-binaire » </a:t>
            </a:r>
          </a:p>
          <a:p>
            <a:r>
              <a:rPr lang="fr-FR" b="1" dirty="0"/>
              <a:t>Androgyne</a:t>
            </a:r>
            <a:r>
              <a:rPr lang="fr-FR"/>
              <a:t> – Une personne peut définir/exprimer son sexe comme étant ni masculin ni féminin, ou comme une combinaison des deux</a:t>
            </a:r>
          </a:p>
          <a:p>
            <a:r>
              <a:rPr lang="fr-FR" b="1" dirty="0"/>
              <a:t>Intersexué</a:t>
            </a:r>
            <a:r>
              <a:rPr lang="fr-FR"/>
              <a:t> – Il s'agit de l'état d'une personne qui est née avec des organes génitaux externes ou un système reproducteur interne qui ne sont pas considérés comme mâles ou femelles selon les « normes » habituelles. La plupart des personnes intersexuées s'identifient comme hommes ou femmes</a:t>
            </a:r>
          </a:p>
          <a:p>
            <a:endParaRPr lang="fr-FR" dirty="0"/>
          </a:p>
        </p:txBody>
      </p:sp>
    </p:spTree>
    <p:extLst>
      <p:ext uri="{BB962C8B-B14F-4D97-AF65-F5344CB8AC3E}">
        <p14:creationId xmlns:p14="http://schemas.microsoft.com/office/powerpoint/2010/main" val="1655193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050" y="2461975"/>
            <a:ext cx="4769556" cy="1545564"/>
          </a:xfrm>
        </p:spPr>
        <p:txBody>
          <a:bodyPr>
            <a:normAutofit fontScale="90000"/>
          </a:bodyPr>
          <a:lstStyle/>
          <a:p>
            <a:br/>
            <a:r>
              <a:rPr lang="fr-FR"/>
              <a:t>Activité :</a:t>
            </a:r>
            <a:br/>
            <a:r>
              <a:rPr lang="fr-FR"/>
              <a:t>Survivants LGBTI </a:t>
            </a:r>
          </a:p>
        </p:txBody>
      </p:sp>
      <p:sp>
        <p:nvSpPr>
          <p:cNvPr id="3" name="Content Placeholder 2"/>
          <p:cNvSpPr>
            <a:spLocks noGrp="1"/>
          </p:cNvSpPr>
          <p:nvPr>
            <p:ph idx="1"/>
          </p:nvPr>
        </p:nvSpPr>
        <p:spPr>
          <a:xfrm>
            <a:off x="7027333" y="451704"/>
            <a:ext cx="4478866" cy="5053469"/>
          </a:xfrm>
        </p:spPr>
        <p:txBody>
          <a:bodyPr>
            <a:normAutofit/>
          </a:bodyPr>
          <a:lstStyle/>
          <a:p>
            <a:pPr algn="ctr">
              <a:buNone/>
            </a:pPr>
            <a:endParaRPr lang="fr-FR" sz="2400" dirty="0"/>
          </a:p>
          <a:p>
            <a:r>
              <a:rPr lang="fr-FR" sz="2400" dirty="0"/>
              <a:t>Par petits groupes, réfléchissez à certaines des difficultés auxquelles sont confrontés les survivants LGBTI cherchant à bénéficier de services. Comment pouvons-nous faire face à ces difficultés ?</a:t>
            </a:r>
          </a:p>
        </p:txBody>
      </p:sp>
    </p:spTree>
    <p:extLst>
      <p:ext uri="{BB962C8B-B14F-4D97-AF65-F5344CB8AC3E}">
        <p14:creationId xmlns:p14="http://schemas.microsoft.com/office/powerpoint/2010/main" val="3029415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Obstacles aux soins</a:t>
            </a:r>
          </a:p>
        </p:txBody>
      </p:sp>
      <p:sp>
        <p:nvSpPr>
          <p:cNvPr id="3" name="Content Placeholder 2"/>
          <p:cNvSpPr>
            <a:spLocks noGrp="1"/>
          </p:cNvSpPr>
          <p:nvPr>
            <p:ph idx="1"/>
          </p:nvPr>
        </p:nvSpPr>
        <p:spPr/>
        <p:txBody>
          <a:bodyPr>
            <a:normAutofit fontScale="77500" lnSpcReduction="20000"/>
          </a:bodyPr>
          <a:lstStyle/>
          <a:p>
            <a:pPr lvl="0"/>
            <a:r>
              <a:rPr lang="fr-FR" b="1" dirty="0"/>
              <a:t>Sécurité </a:t>
            </a:r>
            <a:r>
              <a:rPr lang="fr-FR"/>
              <a:t>– Les personnes ont peur qu'on leur fasse du mal en raison des lois sur l'homosexualité, et de l'homophobie, la biphobie et la transphobie ambiantes</a:t>
            </a:r>
          </a:p>
          <a:p>
            <a:pPr lvl="0"/>
            <a:endParaRPr lang="fr-FR" dirty="0"/>
          </a:p>
          <a:p>
            <a:pPr lvl="0"/>
            <a:r>
              <a:rPr lang="fr-FR" b="1" dirty="0"/>
              <a:t>Honte et sentiment de culpabilité</a:t>
            </a:r>
            <a:r>
              <a:rPr lang="fr-FR"/>
              <a:t> –  Gêne, culpabilité, reproches ou vulnérabilité  </a:t>
            </a:r>
          </a:p>
          <a:p>
            <a:pPr lvl="0"/>
            <a:r>
              <a:rPr lang="fr-FR"/>
              <a:t>La personne peut être particulièrement gênée si l'agresseur était du même sexe, s'il l'a dominée, menacée ou intimidée. </a:t>
            </a:r>
          </a:p>
          <a:p>
            <a:pPr lvl="0"/>
            <a:endParaRPr lang="fr-FR" dirty="0"/>
          </a:p>
          <a:p>
            <a:pPr lvl="0"/>
            <a:r>
              <a:rPr lang="fr-FR" b="1" dirty="0"/>
              <a:t>Absence d'un réseau de soutien </a:t>
            </a:r>
            <a:r>
              <a:rPr lang="fr-FR"/>
              <a:t> – Les personnes se sentent isolées de leur famille/leurs amis/leur communauté</a:t>
            </a:r>
          </a:p>
          <a:p>
            <a:pPr lvl="0"/>
            <a:r>
              <a:rPr lang="fr-FR"/>
              <a:t>Dans les situations de violences conjugales, l'agresseur peut également menacer la personne de révéler son orientation sexuelle pour l'empêcher de demander de l'aide.  </a:t>
            </a:r>
            <a:endParaRPr lang="fr-FR" dirty="0"/>
          </a:p>
        </p:txBody>
      </p:sp>
    </p:spTree>
    <p:extLst>
      <p:ext uri="{BB962C8B-B14F-4D97-AF65-F5344CB8AC3E}">
        <p14:creationId xmlns:p14="http://schemas.microsoft.com/office/powerpoint/2010/main" val="330754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Obstacles aux soins</a:t>
            </a:r>
          </a:p>
        </p:txBody>
      </p:sp>
      <p:sp>
        <p:nvSpPr>
          <p:cNvPr id="3" name="Content Placeholder 2"/>
          <p:cNvSpPr>
            <a:spLocks noGrp="1"/>
          </p:cNvSpPr>
          <p:nvPr>
            <p:ph idx="1"/>
          </p:nvPr>
        </p:nvSpPr>
        <p:spPr>
          <a:xfrm>
            <a:off x="1023938" y="2286000"/>
            <a:ext cx="10355262" cy="4022725"/>
          </a:xfrm>
        </p:spPr>
        <p:txBody>
          <a:bodyPr/>
          <a:lstStyle/>
          <a:p>
            <a:pPr lvl="0"/>
            <a:r>
              <a:rPr lang="fr-FR" sz="2000" b="1" dirty="0"/>
              <a:t>Peur de ne pas être cru</a:t>
            </a:r>
            <a:r>
              <a:rPr lang="fr-FR" sz="2000" dirty="0"/>
              <a:t>  – De nombreuses personnes LGBTI, en particulier celles qui ont subi des violences sexuelles motivées par la haine, ont peur de ne pas être crues.  </a:t>
            </a:r>
          </a:p>
          <a:p>
            <a:pPr lvl="0"/>
            <a:r>
              <a:rPr lang="fr-FR" sz="2000" b="1" dirty="0"/>
              <a:t>Peur d'être « outé »</a:t>
            </a:r>
            <a:r>
              <a:rPr lang="fr-FR" sz="2000" dirty="0"/>
              <a:t>  – Les survivants LGBTI peuvent avoir peur, lorsqu'ils entament le processus de demande d'aide, d'être « </a:t>
            </a:r>
            <a:r>
              <a:rPr lang="fr-FR" sz="2000" dirty="0" err="1"/>
              <a:t>outés</a:t>
            </a:r>
            <a:r>
              <a:rPr lang="fr-FR" sz="2000" dirty="0"/>
              <a:t> », ce qui signifie que d'autres personnes découvriront leur orientation sexuelle ou leur identité sexuelle, ce qui peut entraîner une plus grande stigmatisation, un sentiment de honte et un risque de </a:t>
            </a:r>
            <a:r>
              <a:rPr lang="fr-FR" sz="2000" dirty="0" err="1"/>
              <a:t>revictimisation</a:t>
            </a:r>
            <a:r>
              <a:rPr lang="fr-FR" sz="2000" dirty="0"/>
              <a:t>.  </a:t>
            </a:r>
          </a:p>
          <a:p>
            <a:pPr lvl="0"/>
            <a:r>
              <a:rPr lang="fr-FR" sz="2000" b="1" dirty="0"/>
              <a:t>Peur des reproches</a:t>
            </a:r>
            <a:r>
              <a:rPr lang="fr-FR" sz="2000" dirty="0"/>
              <a:t>  – La famille, les forces de l'ordre, les prestataires de soins médicaux et de services sociaux peuvent incriminer l'identité sexuelle et/ou l'orientation sexuelle du survivant pour ce qui s'est passé.  </a:t>
            </a:r>
          </a:p>
          <a:p>
            <a:endParaRPr lang="fr-FR" sz="2000" dirty="0"/>
          </a:p>
        </p:txBody>
      </p:sp>
    </p:spTree>
    <p:extLst>
      <p:ext uri="{BB962C8B-B14F-4D97-AF65-F5344CB8AC3E}">
        <p14:creationId xmlns:p14="http://schemas.microsoft.com/office/powerpoint/2010/main" val="10659413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13151</TotalTime>
  <Words>2064</Words>
  <Application>Microsoft Office PowerPoint</Application>
  <PresentationFormat>Widescreen</PresentationFormat>
  <Paragraphs>222</Paragraphs>
  <Slides>16</Slides>
  <Notes>16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MS PGothic</vt:lpstr>
      <vt:lpstr>Arial</vt:lpstr>
      <vt:lpstr>Calibri</vt:lpstr>
      <vt:lpstr>Franklin Gothic Book</vt:lpstr>
      <vt:lpstr>Franklin Gothic Medium</vt:lpstr>
      <vt:lpstr>Tw Cen MT</vt:lpstr>
      <vt:lpstr>Wingdings 3</vt:lpstr>
      <vt:lpstr>IRC-Module-Template-V2</vt:lpstr>
      <vt:lpstr>1_IRC-Module-Template-V2</vt:lpstr>
      <vt:lpstr>PowerPoint Presentation</vt:lpstr>
      <vt:lpstr>Gestion des cas de VBG concernant les survivants LGBTI </vt:lpstr>
      <vt:lpstr>Objectifs </vt:lpstr>
      <vt:lpstr>PERSONNES IDENTIFIÉES COMME LGBTI ET EXPOSITION AU RISQUE DE VBG</vt:lpstr>
      <vt:lpstr>COMPRENDRE LES TERMES : Orientation sexuelle</vt:lpstr>
      <vt:lpstr>COMPRENDRE LES TERMES : Identité sexuelle </vt:lpstr>
      <vt:lpstr> Activité : Survivants LGBTI </vt:lpstr>
      <vt:lpstr>Obstacles aux soins</vt:lpstr>
      <vt:lpstr>Obstacles aux soins</vt:lpstr>
      <vt:lpstr>Obstacles aux soins</vt:lpstr>
      <vt:lpstr>Fournir des soins et un soutien </vt:lpstr>
      <vt:lpstr>Fournir des soins et un soutien </vt:lpstr>
      <vt:lpstr>Fournir des soins et un soutien </vt:lpstr>
      <vt:lpstr>Considérations de sécurité </vt:lpstr>
      <vt:lpstr>Activité :  Récapitulatif</vt:lpstr>
      <vt:lpstr>Conclusion</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Aguilera, Jessica (Capita Translation &amp; Interpreting)</cp:lastModifiedBy>
  <cp:revision>80</cp:revision>
  <dcterms:created xsi:type="dcterms:W3CDTF">2016-02-24T17:55:23Z</dcterms:created>
  <dcterms:modified xsi:type="dcterms:W3CDTF">2017-08-18T07:16:27Z</dcterms:modified>
</cp:coreProperties>
</file>